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75" r:id="rId5"/>
    <p:sldMasterId id="2147483677" r:id="rId6"/>
    <p:sldMasterId id="2147483681" r:id="rId7"/>
  </p:sldMasterIdLst>
  <p:notesMasterIdLst>
    <p:notesMasterId r:id="rId17"/>
  </p:notesMasterIdLst>
  <p:sldIdLst>
    <p:sldId id="329" r:id="rId8"/>
    <p:sldId id="310" r:id="rId9"/>
    <p:sldId id="331" r:id="rId10"/>
    <p:sldId id="311" r:id="rId11"/>
    <p:sldId id="326" r:id="rId12"/>
    <p:sldId id="327" r:id="rId13"/>
    <p:sldId id="292" r:id="rId14"/>
    <p:sldId id="332" r:id="rId15"/>
    <p:sldId id="333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66CC"/>
    <a:srgbClr val="D41116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2108" autoAdjust="0"/>
  </p:normalViewPr>
  <p:slideViewPr>
    <p:cSldViewPr snapToGrid="0">
      <p:cViewPr varScale="1">
        <p:scale>
          <a:sx n="110" d="100"/>
          <a:sy n="110" d="100"/>
        </p:scale>
        <p:origin x="14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Sheet1!$D$3</c:f>
              <c:strCache>
                <c:ptCount val="1"/>
                <c:pt idx="0">
                  <c:v>LUS-170_4C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Sheet1!$B$4:$B$24</c:f>
              <c:numCache>
                <c:formatCode>General</c:formatCode>
                <c:ptCount val="21"/>
                <c:pt idx="0">
                  <c:v>-0.9</c:v>
                </c:pt>
                <c:pt idx="1">
                  <c:v>59</c:v>
                </c:pt>
                <c:pt idx="2">
                  <c:v>67.91</c:v>
                </c:pt>
                <c:pt idx="3">
                  <c:v>27.24</c:v>
                </c:pt>
                <c:pt idx="4">
                  <c:v>-33.340000000000003</c:v>
                </c:pt>
                <c:pt idx="5">
                  <c:v>-75.77</c:v>
                </c:pt>
                <c:pt idx="6">
                  <c:v>-0.9</c:v>
                </c:pt>
                <c:pt idx="7">
                  <c:v>-8.59</c:v>
                </c:pt>
                <c:pt idx="8">
                  <c:v>54.03</c:v>
                </c:pt>
                <c:pt idx="9">
                  <c:v>61.93</c:v>
                </c:pt>
                <c:pt idx="10">
                  <c:v>15.04</c:v>
                </c:pt>
                <c:pt idx="11">
                  <c:v>-35.36</c:v>
                </c:pt>
                <c:pt idx="12">
                  <c:v>-60.08</c:v>
                </c:pt>
                <c:pt idx="13">
                  <c:v>-8.59</c:v>
                </c:pt>
                <c:pt idx="14">
                  <c:v>-4.6399999999999997</c:v>
                </c:pt>
                <c:pt idx="15">
                  <c:v>51.14</c:v>
                </c:pt>
                <c:pt idx="16">
                  <c:v>58.84</c:v>
                </c:pt>
                <c:pt idx="17">
                  <c:v>17.690000000000001</c:v>
                </c:pt>
                <c:pt idx="18">
                  <c:v>-34.799999999999997</c:v>
                </c:pt>
                <c:pt idx="19">
                  <c:v>-64.87</c:v>
                </c:pt>
                <c:pt idx="20">
                  <c:v>-4.6399999999999997</c:v>
                </c:pt>
              </c:numCache>
            </c:numRef>
          </c:xVal>
          <c:yVal>
            <c:numRef>
              <c:f>Sheet1!$D$4:$D$24</c:f>
              <c:numCache>
                <c:formatCode>General</c:formatCode>
                <c:ptCount val="21"/>
                <c:pt idx="7">
                  <c:v>85.13</c:v>
                </c:pt>
                <c:pt idx="8">
                  <c:v>34.47</c:v>
                </c:pt>
                <c:pt idx="9">
                  <c:v>-11.47</c:v>
                </c:pt>
                <c:pt idx="10">
                  <c:v>-47.5</c:v>
                </c:pt>
                <c:pt idx="11">
                  <c:v>-38.840000000000003</c:v>
                </c:pt>
                <c:pt idx="12">
                  <c:v>30.62</c:v>
                </c:pt>
                <c:pt idx="13">
                  <c:v>85.13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293-49C5-ADF5-68FE63E0822A}"/>
            </c:ext>
          </c:extLst>
        </c:ser>
        <c:ser>
          <c:idx val="2"/>
          <c:order val="1"/>
          <c:tx>
            <c:strRef>
              <c:f>Sheet1!$E$3</c:f>
              <c:strCache>
                <c:ptCount val="1"/>
                <c:pt idx="0">
                  <c:v>LUS-200_4C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Sheet1!$B$4:$B$24</c:f>
              <c:numCache>
                <c:formatCode>General</c:formatCode>
                <c:ptCount val="21"/>
                <c:pt idx="0">
                  <c:v>-0.9</c:v>
                </c:pt>
                <c:pt idx="1">
                  <c:v>59</c:v>
                </c:pt>
                <c:pt idx="2">
                  <c:v>67.91</c:v>
                </c:pt>
                <c:pt idx="3">
                  <c:v>27.24</c:v>
                </c:pt>
                <c:pt idx="4">
                  <c:v>-33.340000000000003</c:v>
                </c:pt>
                <c:pt idx="5">
                  <c:v>-75.77</c:v>
                </c:pt>
                <c:pt idx="6">
                  <c:v>-0.9</c:v>
                </c:pt>
                <c:pt idx="7">
                  <c:v>-8.59</c:v>
                </c:pt>
                <c:pt idx="8">
                  <c:v>54.03</c:v>
                </c:pt>
                <c:pt idx="9">
                  <c:v>61.93</c:v>
                </c:pt>
                <c:pt idx="10">
                  <c:v>15.04</c:v>
                </c:pt>
                <c:pt idx="11">
                  <c:v>-35.36</c:v>
                </c:pt>
                <c:pt idx="12">
                  <c:v>-60.08</c:v>
                </c:pt>
                <c:pt idx="13">
                  <c:v>-8.59</c:v>
                </c:pt>
                <c:pt idx="14">
                  <c:v>-4.6399999999999997</c:v>
                </c:pt>
                <c:pt idx="15">
                  <c:v>51.14</c:v>
                </c:pt>
                <c:pt idx="16">
                  <c:v>58.84</c:v>
                </c:pt>
                <c:pt idx="17">
                  <c:v>17.690000000000001</c:v>
                </c:pt>
                <c:pt idx="18">
                  <c:v>-34.799999999999997</c:v>
                </c:pt>
                <c:pt idx="19">
                  <c:v>-64.87</c:v>
                </c:pt>
                <c:pt idx="20">
                  <c:v>-4.6399999999999997</c:v>
                </c:pt>
              </c:numCache>
            </c:numRef>
          </c:xVal>
          <c:yVal>
            <c:numRef>
              <c:f>Sheet1!$E$4:$E$24</c:f>
              <c:numCache>
                <c:formatCode>General</c:formatCode>
                <c:ptCount val="21"/>
                <c:pt idx="14">
                  <c:v>87.69</c:v>
                </c:pt>
                <c:pt idx="15">
                  <c:v>35.950000000000003</c:v>
                </c:pt>
                <c:pt idx="16">
                  <c:v>-12.11</c:v>
                </c:pt>
                <c:pt idx="17">
                  <c:v>-37.450000000000003</c:v>
                </c:pt>
                <c:pt idx="18">
                  <c:v>-38.36</c:v>
                </c:pt>
                <c:pt idx="19">
                  <c:v>26.5</c:v>
                </c:pt>
                <c:pt idx="20">
                  <c:v>87.69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293-49C5-ADF5-68FE63E0822A}"/>
            </c:ext>
          </c:extLst>
        </c:ser>
        <c:ser>
          <c:idx val="0"/>
          <c:order val="2"/>
          <c:tx>
            <c:strRef>
              <c:f>Sheet1!$C$3</c:f>
              <c:strCache>
                <c:ptCount val="1"/>
                <c:pt idx="0">
                  <c:v>SS21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Sheet1!$B$4:$B$24</c:f>
              <c:numCache>
                <c:formatCode>General</c:formatCode>
                <c:ptCount val="21"/>
                <c:pt idx="0">
                  <c:v>-0.9</c:v>
                </c:pt>
                <c:pt idx="1">
                  <c:v>59</c:v>
                </c:pt>
                <c:pt idx="2">
                  <c:v>67.91</c:v>
                </c:pt>
                <c:pt idx="3">
                  <c:v>27.24</c:v>
                </c:pt>
                <c:pt idx="4">
                  <c:v>-33.340000000000003</c:v>
                </c:pt>
                <c:pt idx="5">
                  <c:v>-75.77</c:v>
                </c:pt>
                <c:pt idx="6">
                  <c:v>-0.9</c:v>
                </c:pt>
                <c:pt idx="7">
                  <c:v>-8.59</c:v>
                </c:pt>
                <c:pt idx="8">
                  <c:v>54.03</c:v>
                </c:pt>
                <c:pt idx="9">
                  <c:v>61.93</c:v>
                </c:pt>
                <c:pt idx="10">
                  <c:v>15.04</c:v>
                </c:pt>
                <c:pt idx="11">
                  <c:v>-35.36</c:v>
                </c:pt>
                <c:pt idx="12">
                  <c:v>-60.08</c:v>
                </c:pt>
                <c:pt idx="13">
                  <c:v>-8.59</c:v>
                </c:pt>
                <c:pt idx="14">
                  <c:v>-4.6399999999999997</c:v>
                </c:pt>
                <c:pt idx="15">
                  <c:v>51.14</c:v>
                </c:pt>
                <c:pt idx="16">
                  <c:v>58.84</c:v>
                </c:pt>
                <c:pt idx="17">
                  <c:v>17.690000000000001</c:v>
                </c:pt>
                <c:pt idx="18">
                  <c:v>-34.799999999999997</c:v>
                </c:pt>
                <c:pt idx="19">
                  <c:v>-64.87</c:v>
                </c:pt>
                <c:pt idx="20">
                  <c:v>-4.6399999999999997</c:v>
                </c:pt>
              </c:numCache>
            </c:numRef>
          </c:xVal>
          <c:yVal>
            <c:numRef>
              <c:f>Sheet1!$C$4:$C$10</c:f>
              <c:numCache>
                <c:formatCode>General</c:formatCode>
                <c:ptCount val="7"/>
                <c:pt idx="0">
                  <c:v>100.35</c:v>
                </c:pt>
                <c:pt idx="1">
                  <c:v>50.79</c:v>
                </c:pt>
                <c:pt idx="2">
                  <c:v>-17.760000000000002</c:v>
                </c:pt>
                <c:pt idx="3">
                  <c:v>-51.74</c:v>
                </c:pt>
                <c:pt idx="4">
                  <c:v>-47.84</c:v>
                </c:pt>
                <c:pt idx="5">
                  <c:v>36.74</c:v>
                </c:pt>
                <c:pt idx="6">
                  <c:v>100.35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891400"/>
        <c:axId val="507885912"/>
      </c:scatterChart>
      <c:valAx>
        <c:axId val="50789140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l-NL"/>
          </a:p>
        </c:txPr>
        <c:crossAx val="507885912"/>
        <c:crosses val="autoZero"/>
        <c:crossBetween val="midCat"/>
        <c:majorUnit val="20"/>
      </c:valAx>
      <c:valAx>
        <c:axId val="507885912"/>
        <c:scaling>
          <c:orientation val="minMax"/>
          <c:max val="100"/>
          <c:min val="-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nl-NL"/>
          </a:p>
        </c:txPr>
        <c:crossAx val="507891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A2561-2422-4C24-9DE3-D5B8364E41C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A6126-07F2-4BC2-ABC0-ECE9FDDD7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6126-07F2-4BC2-ABC0-ECE9FDDD78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1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6126-07F2-4BC2-ABC0-ECE9FDDD78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5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70703" y="436606"/>
            <a:ext cx="4637902" cy="6005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70703" y="436606"/>
            <a:ext cx="4637902" cy="600538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70661" y="436606"/>
            <a:ext cx="4637902" cy="6005383"/>
          </a:xfrm>
          <a:prstGeom prst="rect">
            <a:avLst/>
          </a:prstGeom>
          <a:noFill/>
          <a:ln>
            <a:solidFill>
              <a:srgbClr val="D41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3175" y="3960104"/>
            <a:ext cx="3582988" cy="666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Edit subtitle text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90984" y="2675731"/>
            <a:ext cx="3575222" cy="1284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76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2 Vertic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5374" y="255370"/>
            <a:ext cx="2586680" cy="584885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2940908" y="255371"/>
            <a:ext cx="2586680" cy="584884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55374" y="255371"/>
            <a:ext cx="2586680" cy="62195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2940908" y="255371"/>
            <a:ext cx="2586680" cy="62195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5374" y="6104233"/>
            <a:ext cx="2586615" cy="370704"/>
          </a:xfrm>
          <a:prstGeom prst="rect">
            <a:avLst/>
          </a:prstGeom>
          <a:solidFill>
            <a:srgbClr val="D4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55501" y="6105049"/>
            <a:ext cx="2586553" cy="3698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940973" y="6104225"/>
            <a:ext cx="2586615" cy="370704"/>
          </a:xfrm>
          <a:prstGeom prst="rect">
            <a:avLst/>
          </a:prstGeom>
          <a:solidFill>
            <a:srgbClr val="D4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2941100" y="6105041"/>
            <a:ext cx="2586553" cy="3698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5596581" y="6478206"/>
            <a:ext cx="30861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5824795" y="2686158"/>
            <a:ext cx="2890838" cy="7333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title text</a:t>
            </a:r>
            <a:endParaRPr lang="en-US" dirty="0"/>
          </a:p>
        </p:txBody>
      </p:sp>
      <p:sp>
        <p:nvSpPr>
          <p:cNvPr id="17" name="Text Placeholder 35"/>
          <p:cNvSpPr>
            <a:spLocks noGrp="1"/>
          </p:cNvSpPr>
          <p:nvPr>
            <p:ph type="body" sz="quarter" idx="20" hasCustomPrompt="1"/>
          </p:nvPr>
        </p:nvSpPr>
        <p:spPr>
          <a:xfrm>
            <a:off x="5824795" y="3422704"/>
            <a:ext cx="2890838" cy="7333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subtitle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91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 (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95713" y="625175"/>
            <a:ext cx="4876800" cy="5805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itle Placeholder 9"/>
          <p:cNvSpPr>
            <a:spLocks noGrp="1"/>
          </p:cNvSpPr>
          <p:nvPr>
            <p:ph type="title"/>
          </p:nvPr>
        </p:nvSpPr>
        <p:spPr>
          <a:xfrm>
            <a:off x="439180" y="365125"/>
            <a:ext cx="2938334" cy="969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5212106"/>
            <a:ext cx="2938462" cy="10620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Edit 1</a:t>
            </a:r>
          </a:p>
          <a:p>
            <a:pPr lvl="0"/>
            <a:r>
              <a:rPr lang="en-US" dirty="0" smtClean="0"/>
              <a:t>Edit 2</a:t>
            </a:r>
          </a:p>
          <a:p>
            <a:pPr lvl="0"/>
            <a:r>
              <a:rPr lang="en-US" dirty="0" smtClean="0"/>
              <a:t>Edit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9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95288" y="95407"/>
            <a:ext cx="7886700" cy="8991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5288" y="1203960"/>
            <a:ext cx="7886700" cy="181690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b="1"/>
            </a:lvl1pPr>
            <a:lvl2pPr>
              <a:defRPr sz="2200" b="0"/>
            </a:lvl2pPr>
            <a:lvl5pPr>
              <a:defRPr sz="16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50" y="647930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Mimaki Europe B.V.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602980" y="6523364"/>
            <a:ext cx="472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fld id="{2940C5C7-3A42-4073-9DA8-051EAE3A637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165062" y="6513195"/>
            <a:ext cx="1546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Sign Graphic Products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3840" y="6583680"/>
            <a:ext cx="180000" cy="1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573396" y="6583334"/>
            <a:ext cx="180000" cy="1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902952" y="6583334"/>
            <a:ext cx="1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232508" y="6582988"/>
            <a:ext cx="180000" cy="18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1567876" y="6582988"/>
            <a:ext cx="180000" cy="1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897432" y="6582642"/>
            <a:ext cx="180000" cy="1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5098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5289" y="1441322"/>
            <a:ext cx="4382658" cy="42179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4"/>
          </p:nvPr>
        </p:nvSpPr>
        <p:spPr>
          <a:xfrm>
            <a:off x="4999938" y="1441322"/>
            <a:ext cx="3930650" cy="4564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95288" y="270667"/>
            <a:ext cx="7886700" cy="8991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50" y="647168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25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/>
          <p:cNvSpPr>
            <a:spLocks noGrp="1"/>
          </p:cNvSpPr>
          <p:nvPr>
            <p:ph sz="quarter" idx="14"/>
          </p:nvPr>
        </p:nvSpPr>
        <p:spPr>
          <a:xfrm>
            <a:off x="415816" y="1441322"/>
            <a:ext cx="8159771" cy="3007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4637904"/>
            <a:ext cx="8180301" cy="46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text styles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95286" y="5107459"/>
            <a:ext cx="8180301" cy="1128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text styles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95288" y="270667"/>
            <a:ext cx="7886700" cy="89910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50" y="647168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9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7742"/>
            <a:ext cx="7148264" cy="41805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124744"/>
            <a:ext cx="8229600" cy="5001419"/>
          </a:xfrm>
          <a:prstGeom prst="rect">
            <a:avLst/>
          </a:prstGeom>
          <a:effectLst>
            <a:glow rad="1651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>
            <a:lvl1pPr>
              <a:buSzPct val="150000"/>
              <a:defRPr b="1"/>
            </a:lvl1pPr>
            <a:lvl2pPr>
              <a:buSzPct val="150000"/>
              <a:defRPr/>
            </a:lvl2pPr>
            <a:lvl3pPr>
              <a:buSzPct val="150000"/>
              <a:defRPr/>
            </a:lvl3pPr>
            <a:lvl4pPr>
              <a:buSzPct val="150000"/>
              <a:defRPr/>
            </a:lvl4pPr>
            <a:lvl5pPr marL="2057400" indent="-228600">
              <a:buSzPct val="130000"/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456418"/>
            <a:ext cx="2133600" cy="21602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40C5C7-3A42-4073-9DA8-051EAE3A63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8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ic Slide (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795713" y="625175"/>
            <a:ext cx="4876800" cy="58054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itle Placeholder 9"/>
          <p:cNvSpPr>
            <a:spLocks noGrp="1"/>
          </p:cNvSpPr>
          <p:nvPr>
            <p:ph type="title"/>
          </p:nvPr>
        </p:nvSpPr>
        <p:spPr>
          <a:xfrm>
            <a:off x="439180" y="365125"/>
            <a:ext cx="2938334" cy="969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5212106"/>
            <a:ext cx="2938462" cy="10620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Edit 1</a:t>
            </a:r>
          </a:p>
          <a:p>
            <a:pPr lvl="0"/>
            <a:r>
              <a:rPr lang="en-US" dirty="0" smtClean="0"/>
              <a:t>Edit 2</a:t>
            </a:r>
          </a:p>
          <a:p>
            <a:pPr lvl="0"/>
            <a:r>
              <a:rPr lang="en-US" dirty="0" smtClean="0"/>
              <a:t>Edit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64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Multi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5374" y="255372"/>
            <a:ext cx="3534032" cy="3534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929448" y="255372"/>
            <a:ext cx="1598141" cy="1696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929448" y="2092408"/>
            <a:ext cx="1598141" cy="1696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255373" y="3929448"/>
            <a:ext cx="5272215" cy="2545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255373" y="255371"/>
            <a:ext cx="3534033" cy="353403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929447" y="255372"/>
            <a:ext cx="1598141" cy="169699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929447" y="2092403"/>
            <a:ext cx="1598141" cy="16970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255374" y="3929439"/>
            <a:ext cx="5272214" cy="254549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55374" y="255372"/>
            <a:ext cx="3534032" cy="35340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929448" y="255372"/>
            <a:ext cx="1598141" cy="16969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3929448" y="2092408"/>
            <a:ext cx="1598141" cy="169699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55373" y="3929448"/>
            <a:ext cx="5272215" cy="254548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255588" y="3419475"/>
            <a:ext cx="3533775" cy="369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caption</a:t>
            </a:r>
            <a:endParaRPr lang="en-US" dirty="0"/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3929404" y="3419475"/>
            <a:ext cx="1598184" cy="369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3929404" y="1582478"/>
            <a:ext cx="1598184" cy="369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6105049"/>
            <a:ext cx="5272000" cy="369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caption</a:t>
            </a:r>
            <a:endParaRPr lang="en-US" dirty="0"/>
          </a:p>
        </p:txBody>
      </p:sp>
      <p:sp>
        <p:nvSpPr>
          <p:cNvPr id="23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5824795" y="2686158"/>
            <a:ext cx="2890838" cy="7333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title text</a:t>
            </a:r>
            <a:endParaRPr lang="en-US" dirty="0"/>
          </a:p>
        </p:txBody>
      </p:sp>
      <p:sp>
        <p:nvSpPr>
          <p:cNvPr id="24" name="Text Placeholder 35"/>
          <p:cNvSpPr>
            <a:spLocks noGrp="1"/>
          </p:cNvSpPr>
          <p:nvPr>
            <p:ph type="body" sz="quarter" idx="20" hasCustomPrompt="1"/>
          </p:nvPr>
        </p:nvSpPr>
        <p:spPr>
          <a:xfrm>
            <a:off x="5824795" y="3422704"/>
            <a:ext cx="2890838" cy="7333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subtitle text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21"/>
          </p:nvPr>
        </p:nvSpPr>
        <p:spPr>
          <a:xfrm>
            <a:off x="5596581" y="6478206"/>
            <a:ext cx="30861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3 Horiz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255374" y="4489617"/>
            <a:ext cx="5272214" cy="16146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55374" y="2372495"/>
            <a:ext cx="5272214" cy="1613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55374" y="255373"/>
            <a:ext cx="5272214" cy="1613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5374" y="255373"/>
            <a:ext cx="5272214" cy="1985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5374" y="4489617"/>
            <a:ext cx="5272214" cy="1985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55374" y="2372495"/>
            <a:ext cx="5272214" cy="1985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55374" y="1869989"/>
            <a:ext cx="5272214" cy="370704"/>
          </a:xfrm>
          <a:prstGeom prst="rect">
            <a:avLst/>
          </a:prstGeom>
          <a:solidFill>
            <a:srgbClr val="D4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55374" y="3987111"/>
            <a:ext cx="5272214" cy="370704"/>
          </a:xfrm>
          <a:prstGeom prst="rect">
            <a:avLst/>
          </a:prstGeom>
          <a:solidFill>
            <a:srgbClr val="D4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55374" y="6104233"/>
            <a:ext cx="5272214" cy="370704"/>
          </a:xfrm>
          <a:prstGeom prst="rect">
            <a:avLst/>
          </a:prstGeom>
          <a:solidFill>
            <a:srgbClr val="D4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55588" y="1870075"/>
            <a:ext cx="5272087" cy="3698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55501" y="3987111"/>
            <a:ext cx="5272087" cy="3698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55501" y="6105049"/>
            <a:ext cx="5272087" cy="3698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caption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5596581" y="6478206"/>
            <a:ext cx="3086100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35"/>
          <p:cNvSpPr>
            <a:spLocks noGrp="1"/>
          </p:cNvSpPr>
          <p:nvPr>
            <p:ph type="body" sz="quarter" idx="19" hasCustomPrompt="1"/>
          </p:nvPr>
        </p:nvSpPr>
        <p:spPr>
          <a:xfrm>
            <a:off x="5824795" y="2686158"/>
            <a:ext cx="2890838" cy="7333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title text</a:t>
            </a:r>
            <a:endParaRPr lang="en-US" dirty="0"/>
          </a:p>
        </p:txBody>
      </p:sp>
      <p:sp>
        <p:nvSpPr>
          <p:cNvPr id="21" name="Text Placeholder 35"/>
          <p:cNvSpPr>
            <a:spLocks noGrp="1"/>
          </p:cNvSpPr>
          <p:nvPr>
            <p:ph type="body" sz="quarter" idx="20" hasCustomPrompt="1"/>
          </p:nvPr>
        </p:nvSpPr>
        <p:spPr>
          <a:xfrm>
            <a:off x="5824795" y="3422704"/>
            <a:ext cx="2890838" cy="7333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Edit subtitle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1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gi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gif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90984" y="2675731"/>
            <a:ext cx="3575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370661" y="436606"/>
            <a:ext cx="4637902" cy="6005383"/>
          </a:xfrm>
          <a:prstGeom prst="rect">
            <a:avLst/>
          </a:prstGeom>
          <a:noFill/>
          <a:ln>
            <a:solidFill>
              <a:srgbClr val="D41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641125" y="617838"/>
            <a:ext cx="5041556" cy="5824151"/>
          </a:xfrm>
          <a:prstGeom prst="rect">
            <a:avLst/>
          </a:prstGeom>
          <a:noFill/>
          <a:ln>
            <a:solidFill>
              <a:srgbClr val="D411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5596581" y="64419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2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457200" marR="0" indent="-4572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50" y="647168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5" r:id="rId4"/>
    <p:sldLayoutId id="214748368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20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090984" y="4303464"/>
            <a:ext cx="3582988" cy="666750"/>
          </a:xfrm>
        </p:spPr>
        <p:txBody>
          <a:bodyPr/>
          <a:lstStyle/>
          <a:p>
            <a:r>
              <a:rPr lang="en-US" sz="4000" dirty="0" smtClean="0"/>
              <a:t>LUS-170</a:t>
            </a:r>
          </a:p>
          <a:p>
            <a:r>
              <a:rPr lang="en-US" dirty="0" smtClean="0"/>
              <a:t>UV-LED Flexible ink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 GUIDE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07409" y="5980325"/>
            <a:ext cx="135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white"/>
                </a:solidFill>
              </a:rPr>
              <a:t>30-11-2017</a:t>
            </a:r>
          </a:p>
          <a:p>
            <a:pPr algn="r"/>
            <a:r>
              <a:rPr lang="en-US" sz="1200" dirty="0" smtClean="0">
                <a:solidFill>
                  <a:prstClr val="white"/>
                </a:solidFill>
              </a:rPr>
              <a:t>V0.1EU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703" y="6147492"/>
            <a:ext cx="46379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00" dirty="0" smtClean="0">
                <a:solidFill>
                  <a:prstClr val="black"/>
                </a:solidFill>
                <a:ea typeface="メイリオ" pitchFamily="50" charset="-128"/>
                <a:cs typeface="メイリオ" pitchFamily="50" charset="-128"/>
              </a:rPr>
              <a:t>The </a:t>
            </a:r>
            <a:r>
              <a:rPr lang="en-US" altLang="ja-JP" sz="1000" dirty="0">
                <a:solidFill>
                  <a:prstClr val="black"/>
                </a:solidFill>
                <a:ea typeface="メイリオ" pitchFamily="50" charset="-128"/>
                <a:cs typeface="メイリオ" pitchFamily="50" charset="-128"/>
              </a:rPr>
              <a:t>information in this document is subject to change without notice.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8" t="-143" r="45663" b="143"/>
          <a:stretch/>
        </p:blipFill>
        <p:spPr>
          <a:xfrm>
            <a:off x="2491530" y="436606"/>
            <a:ext cx="2517074" cy="6005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64941"/>
          <a:stretch/>
        </p:blipFill>
        <p:spPr>
          <a:xfrm>
            <a:off x="376811" y="446400"/>
            <a:ext cx="2541818" cy="59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LUS-170 LED-UV </a:t>
            </a:r>
            <a:r>
              <a:rPr lang="en-US" dirty="0" smtClean="0"/>
              <a:t>ink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95288" y="1203960"/>
            <a:ext cx="8287318" cy="4940840"/>
          </a:xfrm>
        </p:spPr>
        <p:txBody>
          <a:bodyPr/>
          <a:lstStyle/>
          <a:p>
            <a:r>
              <a:rPr lang="en-US" sz="2400" dirty="0" smtClean="0"/>
              <a:t>Newly developed environmentally friendly LED curable UV ink</a:t>
            </a:r>
          </a:p>
          <a:p>
            <a:r>
              <a:rPr lang="en-US" sz="2400" dirty="0"/>
              <a:t>Creating more special effects with </a:t>
            </a:r>
            <a:r>
              <a:rPr lang="en-US" sz="2400" dirty="0" smtClean="0"/>
              <a:t>LUS-170 </a:t>
            </a:r>
            <a:endParaRPr lang="en-US" sz="2400" dirty="0"/>
          </a:p>
          <a:p>
            <a:pPr lvl="1"/>
            <a:r>
              <a:rPr lang="en-US" sz="2000" dirty="0" smtClean="0"/>
              <a:t>Specially developed for 4-layer print, such as </a:t>
            </a:r>
            <a:r>
              <a:rPr lang="en-US" sz="2000" dirty="0" err="1" smtClean="0"/>
              <a:t>Day&amp;Nigh</a:t>
            </a:r>
            <a:r>
              <a:rPr lang="en-US" sz="2000" dirty="0" smtClean="0"/>
              <a:t> effect</a:t>
            </a:r>
          </a:p>
          <a:p>
            <a:r>
              <a:rPr lang="en-US" sz="2400" dirty="0" smtClean="0"/>
              <a:t>Stretchable up to 170%</a:t>
            </a:r>
          </a:p>
          <a:p>
            <a:r>
              <a:rPr lang="en-US" sz="2400" dirty="0"/>
              <a:t>Low VOC, Nickel free</a:t>
            </a:r>
          </a:p>
          <a:p>
            <a:r>
              <a:rPr lang="en-US" sz="2400" dirty="0" smtClean="0"/>
              <a:t>GREENGUARD Gold certified</a:t>
            </a:r>
          </a:p>
          <a:p>
            <a:r>
              <a:rPr lang="en-US" sz="2400" dirty="0" smtClean="0"/>
              <a:t>High </a:t>
            </a:r>
            <a:r>
              <a:rPr lang="en-US" sz="2400" dirty="0"/>
              <a:t>color density </a:t>
            </a:r>
          </a:p>
          <a:p>
            <a:r>
              <a:rPr lang="en-US" sz="2400" dirty="0" smtClean="0"/>
              <a:t>High scratch and chemical resistance</a:t>
            </a:r>
          </a:p>
          <a:p>
            <a:pPr lvl="1"/>
            <a:r>
              <a:rPr lang="en-US" sz="2000" dirty="0"/>
              <a:t>High scratch resistance of LUS-170 allows printing on </a:t>
            </a:r>
            <a:r>
              <a:rPr lang="en-US" sz="2000" dirty="0" smtClean="0"/>
              <a:t>media </a:t>
            </a:r>
            <a:r>
              <a:rPr lang="en-US" sz="2000" dirty="0"/>
              <a:t>s</a:t>
            </a:r>
            <a:r>
              <a:rPr lang="en-US" sz="2000" dirty="0" smtClean="0"/>
              <a:t>uch </a:t>
            </a:r>
            <a:r>
              <a:rPr lang="en-US" sz="2000" dirty="0"/>
              <a:t>as tarpaulin without need for lamination after printing</a:t>
            </a:r>
          </a:p>
          <a:p>
            <a:r>
              <a:rPr lang="en-US" sz="2400" dirty="0" smtClean="0"/>
              <a:t>Available in 8 different colors: Cyan, Magenta, Yellow, Black, Light cyan, Light magenta, White and Clear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 smtClean="0"/>
              <a:t>Mimaki</a:t>
            </a:r>
            <a:r>
              <a:rPr lang="en-US" dirty="0" smtClean="0"/>
              <a:t> Europe B.V.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6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0" t="19630" r="31975" b="15926"/>
          <a:stretch/>
        </p:blipFill>
        <p:spPr>
          <a:xfrm>
            <a:off x="4027456" y="4594123"/>
            <a:ext cx="736662" cy="1535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Ink pack details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870088"/>
              </p:ext>
            </p:extLst>
          </p:nvPr>
        </p:nvGraphicFramePr>
        <p:xfrm>
          <a:off x="468313" y="1125538"/>
          <a:ext cx="8229601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423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89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01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231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0924"/>
                <a:gridCol w="956584"/>
                <a:gridCol w="11475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 No.</a:t>
                      </a:r>
                      <a:endParaRPr lang="en-US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Volume</a:t>
                      </a:r>
                      <a:endParaRPr lang="en-US" sz="1400" dirty="0"/>
                    </a:p>
                  </a:txBody>
                  <a:tcPr marL="72000" marR="7200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Packaging</a:t>
                      </a:r>
                      <a:endParaRPr lang="en-US" sz="1400" dirty="0"/>
                    </a:p>
                  </a:txBody>
                  <a:tcPr marL="72000" marR="72000"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Applicable printer</a:t>
                      </a:r>
                      <a:endParaRPr lang="en-US" sz="1400" dirty="0"/>
                    </a:p>
                  </a:txBody>
                  <a:tcPr marL="72000" marR="720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Shelf lifetime</a:t>
                      </a:r>
                      <a:endParaRPr lang="en-US" sz="140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LUS17-C-BA-1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</a:t>
                      </a:r>
                      <a:r>
                        <a:rPr lang="en-US" altLang="ja-JP" sz="1100" u="none" strike="noStrike" baseline="0" dirty="0" smtClean="0">
                          <a:effectLst/>
                        </a:rPr>
                        <a:t> Curing</a:t>
                      </a:r>
                      <a:r>
                        <a:rPr lang="ja-JP" altLang="en-US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altLang="ja-JP" sz="1100" u="none" strike="noStrike" baseline="0" dirty="0" smtClean="0">
                          <a:effectLst/>
                        </a:rPr>
                        <a:t>Ink </a:t>
                      </a:r>
                      <a:r>
                        <a:rPr lang="en-US" altLang="ja-JP" sz="1100" u="none" strike="noStrike" dirty="0" smtClean="0">
                          <a:effectLst/>
                        </a:rPr>
                        <a:t>Cyan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1L</a:t>
                      </a:r>
                      <a:endParaRPr lang="en-US" sz="1050" dirty="0"/>
                    </a:p>
                  </a:txBody>
                  <a:tcPr marL="72000" marR="72000" anchor="ctr"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Bottle</a:t>
                      </a:r>
                      <a:endParaRPr lang="en-US" sz="1050" b="0" dirty="0"/>
                    </a:p>
                  </a:txBody>
                  <a:tcPr marL="72000" marR="7200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UCJV150-160</a:t>
                      </a:r>
                    </a:p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UCJV300-75/107/160</a:t>
                      </a:r>
                      <a:endParaRPr lang="en-US" sz="1050" b="0" dirty="0" smtClean="0"/>
                    </a:p>
                  </a:txBody>
                  <a:tcPr marL="72000" marR="72000" anchor="ctr"/>
                </a:tc>
                <a:tc rowSpan="8">
                  <a:txBody>
                    <a:bodyPr/>
                    <a:lstStyle/>
                    <a:p>
                      <a:r>
                        <a:rPr lang="en-US" sz="1050" dirty="0" smtClean="0"/>
                        <a:t>12 months after production date</a:t>
                      </a:r>
                      <a:endParaRPr lang="en-US" sz="1050" b="0" dirty="0"/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LUS17-M-BA-1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 Curing Ink Magenta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endParaRPr lang="en-US" sz="105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LUS17-Y-BA-1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 Curing Ink Yellow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endParaRPr lang="en-US" sz="1050" b="0" dirty="0"/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LUS17-K-BA-1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 Curing Ink Black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/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LUS17-LC-BA-1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 Curing Ink Light Cyan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endParaRPr lang="en-US" sz="1050" b="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LUS17-LM-BA-1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 Curing Ink Light</a:t>
                      </a:r>
                      <a:r>
                        <a:rPr lang="en-US" altLang="ja-JP" sz="1100" u="none" strike="noStrike" baseline="0" dirty="0" smtClean="0">
                          <a:effectLst/>
                        </a:rPr>
                        <a:t> Magenta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</a:rPr>
                        <a:t>LUS17-W-BA-1</a:t>
                      </a:r>
                      <a:endParaRPr 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100" u="none" strike="noStrike" dirty="0" smtClean="0">
                          <a:effectLst/>
                        </a:rPr>
                        <a:t>LUS-170 UV Curing Ink White</a:t>
                      </a:r>
                      <a:endParaRPr lang="ja-JP" altLang="en-US" sz="1100" b="0" i="0" u="none" strike="noStrike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72000" marR="7200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LUS17-Cl-BA-1</a:t>
                      </a:r>
                      <a:endParaRPr lang="en-US" sz="1100" b="0" i="0" u="none" strike="noStrike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u="none" strike="noStrike" dirty="0" smtClean="0">
                          <a:effectLst/>
                        </a:rPr>
                        <a:t>LUS-170 UV Curing Ink</a:t>
                      </a:r>
                      <a:r>
                        <a:rPr lang="en-US" altLang="ja-JP" sz="1100" u="none" strike="noStrike" baseline="0" dirty="0" smtClean="0">
                          <a:effectLst/>
                        </a:rPr>
                        <a:t> Clear </a:t>
                      </a:r>
                      <a:endParaRPr lang="ja-JP" altLang="en-US" sz="1100" b="0" i="0" u="none" strike="noStrike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72000" marT="2488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dirty="0"/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dirty="0" smtClean="0"/>
                    </a:p>
                  </a:txBody>
                  <a:tcPr marL="72000" marR="72000" anchor="ctr"/>
                </a:tc>
                <a:tc vMerge="1">
                  <a:txBody>
                    <a:bodyPr/>
                    <a:lstStyle/>
                    <a:p>
                      <a:endParaRPr lang="en-US" sz="1050" b="0" dirty="0"/>
                    </a:p>
                  </a:txBody>
                  <a:tcPr marL="72000" marR="7200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Mimaki Europe B.V.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9508" y="6150048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Ink label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78528" y="6130459"/>
            <a:ext cx="143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Ink pack</a:t>
            </a:r>
            <a:endParaRPr lang="en-US" sz="1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9" y="4759473"/>
            <a:ext cx="1370986" cy="13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LUS-170 LED-UV ink: Color Gamut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 smtClean="0"/>
              <a:t>Mimaki</a:t>
            </a:r>
            <a:r>
              <a:rPr lang="en-US" dirty="0" smtClean="0"/>
              <a:t> Europe B.V.</a:t>
            </a:r>
            <a:endParaRPr lang="en-US" dirty="0"/>
          </a:p>
        </p:txBody>
      </p:sp>
      <p:sp>
        <p:nvSpPr>
          <p:cNvPr id="15" name="涙形 46">
            <a:extLst>
              <a:ext uri="{FF2B5EF4-FFF2-40B4-BE49-F238E27FC236}">
                <a16:creationId xmlns:a16="http://schemas.microsoft.com/office/drawing/2014/main" xmlns="" id="{7984C40B-DA75-4EE6-A6B6-AC5F0C6B853E}"/>
              </a:ext>
            </a:extLst>
          </p:cNvPr>
          <p:cNvSpPr/>
          <p:nvPr/>
        </p:nvSpPr>
        <p:spPr bwMode="auto">
          <a:xfrm rot="18900000">
            <a:off x="4274432" y="1592527"/>
            <a:ext cx="266572" cy="267553"/>
          </a:xfrm>
          <a:prstGeom prst="teardrop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ja-JP" altLang="en-US" sz="147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615892"/>
              </p:ext>
            </p:extLst>
          </p:nvPr>
        </p:nvGraphicFramePr>
        <p:xfrm>
          <a:off x="465823" y="1149596"/>
          <a:ext cx="8222791" cy="25441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6203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6680">
                <a:tc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LUS-170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LUS-200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39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Colors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endParaRPr kumimoji="1" lang="en-US" altLang="ja-JP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563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Features</a:t>
                      </a:r>
                      <a:endParaRPr kumimoji="1" lang="ja-JP" altLang="en-US" sz="11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Stretchable up to 170%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Flexible enough to fold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Ink film is less likely to crack by folding or cutting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Good media compatibility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GREENGUARD GOLD certified ink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Avery ICS warranty Program</a:t>
                      </a:r>
                      <a:endParaRPr kumimoji="1" lang="ja-JP" altLang="en-US" sz="1100" u="none" strike="noStrike" cap="none" normalizeH="0" baseline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45720" marT="42203" marB="42203" anchor="ctr" horzOverflow="overflow"/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Stretchable up to 200%</a:t>
                      </a: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Ink film is less likely to crack by folding or cutting</a:t>
                      </a:r>
                    </a:p>
                    <a:p>
                      <a:pPr marL="177800" marR="0" lvl="0" indent="-1778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High outdoor durability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3M™ MCS™ Warranty 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guarantees </a:t>
                      </a:r>
                      <a:b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up to 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6-year outdoor durability</a:t>
                      </a:r>
                      <a:endParaRPr kumimoji="1" lang="ja-JP" altLang="en-US" sz="1100" u="none" strike="noStrike" cap="none" normalizeH="0" baseline="0" dirty="0">
                        <a:ln>
                          <a:noFill/>
                        </a:ln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45720" marT="42203" marB="422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381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Applications</a:t>
                      </a: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signage and outdoor signage</a:t>
                      </a: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ea typeface="メイリオ" pitchFamily="50" charset="-128"/>
                          <a:cs typeface="Calibri" panose="020F0502020204030204" pitchFamily="34" charset="0"/>
                        </a:rPr>
                        <a:t>Printing on the material which requires post processing such as cutting or  heating</a:t>
                      </a:r>
                      <a:endParaRPr kumimoji="1" lang="en-US" altLang="ja-JP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406" marR="84406" marT="42203" marB="42203" anchor="ctr" horzOverflow="overflow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vinyl 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signage*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Vehicle </a:t>
                      </a:r>
                      <a:r>
                        <a:rPr kumimoji="1" lang="en-US" altLang="ja-JP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wrapping</a:t>
                      </a:r>
                    </a:p>
                  </a:txBody>
                  <a:tcPr marL="84406" marR="84406" marT="42203" marB="42203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7" name="Picture 3" descr="D:\Users\shuichi_hamada\Pictures\101130_01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052" y="2403238"/>
            <a:ext cx="549032" cy="481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グループ化 1">
            <a:extLst>
              <a:ext uri="{FF2B5EF4-FFF2-40B4-BE49-F238E27FC236}">
                <a16:creationId xmlns:a16="http://schemas.microsoft.com/office/drawing/2014/main" xmlns="" id="{1E9292E1-3B2A-4570-99E3-F2257831CCCD}"/>
              </a:ext>
            </a:extLst>
          </p:cNvPr>
          <p:cNvGrpSpPr/>
          <p:nvPr/>
        </p:nvGrpSpPr>
        <p:grpSpPr>
          <a:xfrm>
            <a:off x="6284169" y="1567824"/>
            <a:ext cx="1351379" cy="323204"/>
            <a:chOff x="5734142" y="-1206003"/>
            <a:chExt cx="1351379" cy="323204"/>
          </a:xfrm>
        </p:grpSpPr>
        <p:grpSp>
          <p:nvGrpSpPr>
            <p:cNvPr id="19" name="グループ化 255"/>
            <p:cNvGrpSpPr/>
            <p:nvPr/>
          </p:nvGrpSpPr>
          <p:grpSpPr>
            <a:xfrm>
              <a:off x="6818949" y="-1179958"/>
              <a:ext cx="266572" cy="267553"/>
              <a:chOff x="5558939" y="4437112"/>
              <a:chExt cx="288787" cy="289849"/>
            </a:xfrm>
          </p:grpSpPr>
          <p:sp>
            <p:nvSpPr>
              <p:cNvPr id="41" name="涙形 89"/>
              <p:cNvSpPr/>
              <p:nvPr/>
            </p:nvSpPr>
            <p:spPr bwMode="auto">
              <a:xfrm rot="18900000">
                <a:off x="5558939" y="4437112"/>
                <a:ext cx="288787" cy="289849"/>
              </a:xfrm>
              <a:prstGeom prst="teardrop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テキスト ボックス 54"/>
              <p:cNvSpPr txBox="1"/>
              <p:nvPr/>
            </p:nvSpPr>
            <p:spPr bwMode="auto">
              <a:xfrm>
                <a:off x="5559998" y="4445606"/>
                <a:ext cx="286663" cy="27286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グループ化 249"/>
            <p:cNvGrpSpPr/>
            <p:nvPr/>
          </p:nvGrpSpPr>
          <p:grpSpPr>
            <a:xfrm>
              <a:off x="6560156" y="-1179120"/>
              <a:ext cx="264901" cy="265875"/>
              <a:chOff x="2504372" y="4437113"/>
              <a:chExt cx="286976" cy="288032"/>
            </a:xfrm>
          </p:grpSpPr>
          <p:sp>
            <p:nvSpPr>
              <p:cNvPr id="39" name="涙形 93"/>
              <p:cNvSpPr/>
              <p:nvPr/>
            </p:nvSpPr>
            <p:spPr bwMode="auto">
              <a:xfrm rot="18900000">
                <a:off x="2504372" y="4437113"/>
                <a:ext cx="286976" cy="288032"/>
              </a:xfrm>
              <a:prstGeom prst="teardrop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92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テキスト ボックス 66"/>
              <p:cNvSpPr txBox="1"/>
              <p:nvPr/>
            </p:nvSpPr>
            <p:spPr bwMode="auto">
              <a:xfrm>
                <a:off x="2544464" y="4445554"/>
                <a:ext cx="206792" cy="27115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endParaRPr lang="ja-JP" altLang="en-US" sz="1477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" name="グループ化 246"/>
            <p:cNvGrpSpPr/>
            <p:nvPr/>
          </p:nvGrpSpPr>
          <p:grpSpPr>
            <a:xfrm>
              <a:off x="6280135" y="-1206003"/>
              <a:ext cx="282449" cy="319639"/>
              <a:chOff x="3646545" y="4407988"/>
              <a:chExt cx="305986" cy="346276"/>
            </a:xfrm>
          </p:grpSpPr>
          <p:sp>
            <p:nvSpPr>
              <p:cNvPr id="28" name="涙形 95"/>
              <p:cNvSpPr/>
              <p:nvPr/>
            </p:nvSpPr>
            <p:spPr bwMode="auto">
              <a:xfrm rot="18900000">
                <a:off x="3656050" y="4437112"/>
                <a:ext cx="286978" cy="288031"/>
              </a:xfrm>
              <a:prstGeom prst="teardrop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92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テキスト ボックス 68"/>
              <p:cNvSpPr txBox="1"/>
              <p:nvPr/>
            </p:nvSpPr>
            <p:spPr bwMode="auto">
              <a:xfrm>
                <a:off x="3646545" y="4407988"/>
                <a:ext cx="305986" cy="3462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Y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" name="グループ化 243"/>
            <p:cNvGrpSpPr/>
            <p:nvPr/>
          </p:nvGrpSpPr>
          <p:grpSpPr>
            <a:xfrm>
              <a:off x="5968945" y="-1202438"/>
              <a:ext cx="354584" cy="319639"/>
              <a:chOff x="1880085" y="4411850"/>
              <a:chExt cx="384133" cy="346276"/>
            </a:xfrm>
          </p:grpSpPr>
          <p:sp>
            <p:nvSpPr>
              <p:cNvPr id="26" name="涙形 97"/>
              <p:cNvSpPr/>
              <p:nvPr/>
            </p:nvSpPr>
            <p:spPr bwMode="auto">
              <a:xfrm rot="18900000">
                <a:off x="1928664" y="4437112"/>
                <a:ext cx="286976" cy="288031"/>
              </a:xfrm>
              <a:prstGeom prst="teardrop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92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テキスト ボックス 70"/>
              <p:cNvSpPr txBox="1"/>
              <p:nvPr/>
            </p:nvSpPr>
            <p:spPr bwMode="auto">
              <a:xfrm>
                <a:off x="1880085" y="4411850"/>
                <a:ext cx="384133" cy="3462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" name="グループ化 252"/>
            <p:cNvGrpSpPr/>
            <p:nvPr/>
          </p:nvGrpSpPr>
          <p:grpSpPr>
            <a:xfrm>
              <a:off x="5734142" y="-1202438"/>
              <a:ext cx="285656" cy="319639"/>
              <a:chOff x="3068744" y="4411850"/>
              <a:chExt cx="309461" cy="346276"/>
            </a:xfrm>
          </p:grpSpPr>
          <p:sp>
            <p:nvSpPr>
              <p:cNvPr id="24" name="涙形 91"/>
              <p:cNvSpPr/>
              <p:nvPr/>
            </p:nvSpPr>
            <p:spPr bwMode="auto">
              <a:xfrm rot="18900000">
                <a:off x="3079986" y="4437112"/>
                <a:ext cx="286976" cy="288031"/>
              </a:xfrm>
              <a:prstGeom prst="teardrop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923" b="1" dirty="0">
                    <a:solidFill>
                      <a:srgbClr val="0099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CC</a:t>
                </a:r>
                <a:endParaRPr lang="ja-JP" altLang="en-US" sz="923" b="1" dirty="0">
                  <a:solidFill>
                    <a:srgbClr val="0099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テキスト ボックス 72"/>
              <p:cNvSpPr txBox="1"/>
              <p:nvPr/>
            </p:nvSpPr>
            <p:spPr bwMode="auto">
              <a:xfrm>
                <a:off x="3068744" y="4411850"/>
                <a:ext cx="309461" cy="3462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3" name="グループ化 8">
            <a:extLst>
              <a:ext uri="{FF2B5EF4-FFF2-40B4-BE49-F238E27FC236}">
                <a16:creationId xmlns:a16="http://schemas.microsoft.com/office/drawing/2014/main" xmlns="" id="{9D8D6B99-1C82-4E24-9D5F-89DA55A0DE80}"/>
              </a:ext>
            </a:extLst>
          </p:cNvPr>
          <p:cNvGrpSpPr/>
          <p:nvPr/>
        </p:nvGrpSpPr>
        <p:grpSpPr>
          <a:xfrm>
            <a:off x="2446566" y="1567824"/>
            <a:ext cx="2097188" cy="323204"/>
            <a:chOff x="5759542" y="-762937"/>
            <a:chExt cx="2097188" cy="323204"/>
          </a:xfrm>
        </p:grpSpPr>
        <p:grpSp>
          <p:nvGrpSpPr>
            <p:cNvPr id="44" name="グループ化 255">
              <a:extLst>
                <a:ext uri="{FF2B5EF4-FFF2-40B4-BE49-F238E27FC236}">
                  <a16:creationId xmlns:a16="http://schemas.microsoft.com/office/drawing/2014/main" xmlns="" id="{73C687BD-D66E-42C1-AB15-21DFA2837098}"/>
                </a:ext>
              </a:extLst>
            </p:cNvPr>
            <p:cNvGrpSpPr/>
            <p:nvPr/>
          </p:nvGrpSpPr>
          <p:grpSpPr>
            <a:xfrm>
              <a:off x="7346000" y="-736893"/>
              <a:ext cx="510730" cy="268296"/>
              <a:chOff x="5558939" y="4437112"/>
              <a:chExt cx="553292" cy="290654"/>
            </a:xfrm>
          </p:grpSpPr>
          <p:sp>
            <p:nvSpPr>
              <p:cNvPr id="63" name="涙形 46">
                <a:extLst>
                  <a:ext uri="{FF2B5EF4-FFF2-40B4-BE49-F238E27FC236}">
                    <a16:creationId xmlns:a16="http://schemas.microsoft.com/office/drawing/2014/main" xmlns="" id="{7984C40B-DA75-4EE6-A6B6-AC5F0C6B853E}"/>
                  </a:ext>
                </a:extLst>
              </p:cNvPr>
              <p:cNvSpPr/>
              <p:nvPr/>
            </p:nvSpPr>
            <p:spPr bwMode="auto">
              <a:xfrm rot="18900000">
                <a:off x="5558939" y="4437112"/>
                <a:ext cx="288787" cy="289849"/>
              </a:xfrm>
              <a:prstGeom prst="teardrop">
                <a:avLst/>
              </a:prstGeom>
              <a:solidFill>
                <a:srgbClr val="C3BA97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テキスト ボックス 54">
                <a:extLst>
                  <a:ext uri="{FF2B5EF4-FFF2-40B4-BE49-F238E27FC236}">
                    <a16:creationId xmlns:a16="http://schemas.microsoft.com/office/drawing/2014/main" xmlns="" id="{BEC94B3D-F132-4A1B-994E-A6C72B4DDB08}"/>
                  </a:ext>
                </a:extLst>
              </p:cNvPr>
              <p:cNvSpPr txBox="1"/>
              <p:nvPr/>
            </p:nvSpPr>
            <p:spPr bwMode="auto">
              <a:xfrm>
                <a:off x="5825568" y="4454905"/>
                <a:ext cx="286663" cy="27286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W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グループ化 255">
              <a:extLst>
                <a:ext uri="{FF2B5EF4-FFF2-40B4-BE49-F238E27FC236}">
                  <a16:creationId xmlns:a16="http://schemas.microsoft.com/office/drawing/2014/main" xmlns="" id="{608D43B4-5F37-48C5-B0E9-C6A4507EC413}"/>
                </a:ext>
              </a:extLst>
            </p:cNvPr>
            <p:cNvGrpSpPr/>
            <p:nvPr/>
          </p:nvGrpSpPr>
          <p:grpSpPr>
            <a:xfrm>
              <a:off x="7092382" y="-736892"/>
              <a:ext cx="266572" cy="267553"/>
              <a:chOff x="5558939" y="4437112"/>
              <a:chExt cx="288787" cy="289849"/>
            </a:xfrm>
          </p:grpSpPr>
          <p:sp>
            <p:nvSpPr>
              <p:cNvPr id="61" name="涙形 64">
                <a:extLst>
                  <a:ext uri="{FF2B5EF4-FFF2-40B4-BE49-F238E27FC236}">
                    <a16:creationId xmlns:a16="http://schemas.microsoft.com/office/drawing/2014/main" xmlns="" id="{D2BCC1F9-B3A4-46C9-A2DA-7CDDE101A583}"/>
                  </a:ext>
                </a:extLst>
              </p:cNvPr>
              <p:cNvSpPr/>
              <p:nvPr/>
            </p:nvSpPr>
            <p:spPr bwMode="auto">
              <a:xfrm rot="18900000">
                <a:off x="5558939" y="4437112"/>
                <a:ext cx="288787" cy="289849"/>
              </a:xfrm>
              <a:prstGeom prst="teardrop">
                <a:avLst/>
              </a:prstGeom>
              <a:solidFill>
                <a:srgbClr val="FFC1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テキスト ボックス 54">
                <a:extLst>
                  <a:ext uri="{FF2B5EF4-FFF2-40B4-BE49-F238E27FC236}">
                    <a16:creationId xmlns:a16="http://schemas.microsoft.com/office/drawing/2014/main" xmlns="" id="{C3761BDD-33BB-4760-8769-9D390D7B846A}"/>
                  </a:ext>
                </a:extLst>
              </p:cNvPr>
              <p:cNvSpPr txBox="1"/>
              <p:nvPr/>
            </p:nvSpPr>
            <p:spPr bwMode="auto">
              <a:xfrm>
                <a:off x="5559998" y="4445606"/>
                <a:ext cx="286663" cy="27286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en-US" altLang="ja-JP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グループ化 255">
              <a:extLst>
                <a:ext uri="{FF2B5EF4-FFF2-40B4-BE49-F238E27FC236}">
                  <a16:creationId xmlns:a16="http://schemas.microsoft.com/office/drawing/2014/main" xmlns="" id="{5CB1822A-634B-43F1-91B2-39FBF87B401D}"/>
                </a:ext>
              </a:extLst>
            </p:cNvPr>
            <p:cNvGrpSpPr/>
            <p:nvPr/>
          </p:nvGrpSpPr>
          <p:grpSpPr>
            <a:xfrm>
              <a:off x="6837999" y="-736892"/>
              <a:ext cx="266572" cy="267553"/>
              <a:chOff x="5558939" y="4437112"/>
              <a:chExt cx="288787" cy="289849"/>
            </a:xfrm>
          </p:grpSpPr>
          <p:sp>
            <p:nvSpPr>
              <p:cNvPr id="59" name="涙形 61">
                <a:extLst>
                  <a:ext uri="{FF2B5EF4-FFF2-40B4-BE49-F238E27FC236}">
                    <a16:creationId xmlns:a16="http://schemas.microsoft.com/office/drawing/2014/main" xmlns="" id="{684EABCE-C3AB-49E1-A405-46D74FBF3E8D}"/>
                  </a:ext>
                </a:extLst>
              </p:cNvPr>
              <p:cNvSpPr/>
              <p:nvPr/>
            </p:nvSpPr>
            <p:spPr bwMode="auto">
              <a:xfrm rot="18900000">
                <a:off x="5558939" y="4437112"/>
                <a:ext cx="288787" cy="289849"/>
              </a:xfrm>
              <a:prstGeom prst="teardrop">
                <a:avLst/>
              </a:prstGeom>
              <a:solidFill>
                <a:srgbClr val="93DBFF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テキスト ボックス 54">
                <a:extLst>
                  <a:ext uri="{FF2B5EF4-FFF2-40B4-BE49-F238E27FC236}">
                    <a16:creationId xmlns:a16="http://schemas.microsoft.com/office/drawing/2014/main" xmlns="" id="{5CFB1824-45F2-4607-BF06-FEB3E64E7D15}"/>
                  </a:ext>
                </a:extLst>
              </p:cNvPr>
              <p:cNvSpPr txBox="1"/>
              <p:nvPr/>
            </p:nvSpPr>
            <p:spPr bwMode="auto">
              <a:xfrm>
                <a:off x="5559998" y="4445606"/>
                <a:ext cx="286663" cy="27286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Lc</a:t>
                </a:r>
                <a:endParaRPr lang="ja-JP" altLang="en-US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グループ化 249">
              <a:extLst>
                <a:ext uri="{FF2B5EF4-FFF2-40B4-BE49-F238E27FC236}">
                  <a16:creationId xmlns:a16="http://schemas.microsoft.com/office/drawing/2014/main" xmlns="" id="{0A6035B1-78E7-442E-8579-2D1D2F39FB45}"/>
                </a:ext>
              </a:extLst>
            </p:cNvPr>
            <p:cNvGrpSpPr/>
            <p:nvPr/>
          </p:nvGrpSpPr>
          <p:grpSpPr>
            <a:xfrm>
              <a:off x="6585556" y="-736054"/>
              <a:ext cx="264901" cy="265875"/>
              <a:chOff x="2504372" y="4437113"/>
              <a:chExt cx="286976" cy="288032"/>
            </a:xfrm>
          </p:grpSpPr>
          <p:sp>
            <p:nvSpPr>
              <p:cNvPr id="57" name="涙形 49">
                <a:extLst>
                  <a:ext uri="{FF2B5EF4-FFF2-40B4-BE49-F238E27FC236}">
                    <a16:creationId xmlns:a16="http://schemas.microsoft.com/office/drawing/2014/main" xmlns="" id="{0A8F4486-A1E9-4E79-B506-8CF841220CE2}"/>
                  </a:ext>
                </a:extLst>
              </p:cNvPr>
              <p:cNvSpPr/>
              <p:nvPr/>
            </p:nvSpPr>
            <p:spPr bwMode="auto">
              <a:xfrm rot="18900000">
                <a:off x="2504372" y="4437113"/>
                <a:ext cx="286976" cy="288032"/>
              </a:xfrm>
              <a:prstGeom prst="teardrop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92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テキスト ボックス 66">
                <a:extLst>
                  <a:ext uri="{FF2B5EF4-FFF2-40B4-BE49-F238E27FC236}">
                    <a16:creationId xmlns:a16="http://schemas.microsoft.com/office/drawing/2014/main" xmlns="" id="{A79CF512-6FB7-4036-A80E-DA641411712B}"/>
                  </a:ext>
                </a:extLst>
              </p:cNvPr>
              <p:cNvSpPr txBox="1"/>
              <p:nvPr/>
            </p:nvSpPr>
            <p:spPr bwMode="auto">
              <a:xfrm>
                <a:off x="2544464" y="4445554"/>
                <a:ext cx="206792" cy="271151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</a:t>
                </a:r>
                <a:endParaRPr lang="ja-JP" altLang="en-US" sz="1477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8" name="グループ化 246">
              <a:extLst>
                <a:ext uri="{FF2B5EF4-FFF2-40B4-BE49-F238E27FC236}">
                  <a16:creationId xmlns:a16="http://schemas.microsoft.com/office/drawing/2014/main" xmlns="" id="{18114723-1F8B-4524-B869-1497A20AC40D}"/>
                </a:ext>
              </a:extLst>
            </p:cNvPr>
            <p:cNvGrpSpPr/>
            <p:nvPr/>
          </p:nvGrpSpPr>
          <p:grpSpPr>
            <a:xfrm>
              <a:off x="6305535" y="-762937"/>
              <a:ext cx="282449" cy="319639"/>
              <a:chOff x="3646545" y="4407988"/>
              <a:chExt cx="305986" cy="346276"/>
            </a:xfrm>
          </p:grpSpPr>
          <p:sp>
            <p:nvSpPr>
              <p:cNvPr id="55" name="涙形 52">
                <a:extLst>
                  <a:ext uri="{FF2B5EF4-FFF2-40B4-BE49-F238E27FC236}">
                    <a16:creationId xmlns:a16="http://schemas.microsoft.com/office/drawing/2014/main" xmlns="" id="{63177771-AD27-40D3-BE9E-235E257901C3}"/>
                  </a:ext>
                </a:extLst>
              </p:cNvPr>
              <p:cNvSpPr/>
              <p:nvPr/>
            </p:nvSpPr>
            <p:spPr bwMode="auto">
              <a:xfrm rot="18900000">
                <a:off x="3656050" y="4437112"/>
                <a:ext cx="286978" cy="288031"/>
              </a:xfrm>
              <a:prstGeom prst="teardrop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92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テキスト ボックス 68">
                <a:extLst>
                  <a:ext uri="{FF2B5EF4-FFF2-40B4-BE49-F238E27FC236}">
                    <a16:creationId xmlns:a16="http://schemas.microsoft.com/office/drawing/2014/main" xmlns="" id="{7B6A9F54-5A76-481C-A6AC-64F14B745E6E}"/>
                  </a:ext>
                </a:extLst>
              </p:cNvPr>
              <p:cNvSpPr txBox="1"/>
              <p:nvPr/>
            </p:nvSpPr>
            <p:spPr bwMode="auto">
              <a:xfrm>
                <a:off x="3646545" y="4407988"/>
                <a:ext cx="305986" cy="3462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Y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9" name="グループ化 243">
              <a:extLst>
                <a:ext uri="{FF2B5EF4-FFF2-40B4-BE49-F238E27FC236}">
                  <a16:creationId xmlns:a16="http://schemas.microsoft.com/office/drawing/2014/main" xmlns="" id="{23911055-6C5D-4AD7-9E01-FB45AB24863B}"/>
                </a:ext>
              </a:extLst>
            </p:cNvPr>
            <p:cNvGrpSpPr/>
            <p:nvPr/>
          </p:nvGrpSpPr>
          <p:grpSpPr>
            <a:xfrm>
              <a:off x="5994345" y="-759372"/>
              <a:ext cx="354584" cy="319639"/>
              <a:chOff x="1880085" y="4411850"/>
              <a:chExt cx="384133" cy="346276"/>
            </a:xfrm>
          </p:grpSpPr>
          <p:sp>
            <p:nvSpPr>
              <p:cNvPr id="53" name="涙形 55">
                <a:extLst>
                  <a:ext uri="{FF2B5EF4-FFF2-40B4-BE49-F238E27FC236}">
                    <a16:creationId xmlns:a16="http://schemas.microsoft.com/office/drawing/2014/main" xmlns="" id="{B2413240-A7A2-4D2A-A500-A0F33F30E5C4}"/>
                  </a:ext>
                </a:extLst>
              </p:cNvPr>
              <p:cNvSpPr/>
              <p:nvPr/>
            </p:nvSpPr>
            <p:spPr bwMode="auto">
              <a:xfrm rot="18900000">
                <a:off x="1928664" y="4437112"/>
                <a:ext cx="286976" cy="288031"/>
              </a:xfrm>
              <a:prstGeom prst="teardrop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 sz="92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テキスト ボックス 70">
                <a:extLst>
                  <a:ext uri="{FF2B5EF4-FFF2-40B4-BE49-F238E27FC236}">
                    <a16:creationId xmlns:a16="http://schemas.microsoft.com/office/drawing/2014/main" xmlns="" id="{DD3160DD-848E-4A0A-BD84-2E366CE0D1E1}"/>
                  </a:ext>
                </a:extLst>
              </p:cNvPr>
              <p:cNvSpPr txBox="1"/>
              <p:nvPr/>
            </p:nvSpPr>
            <p:spPr bwMode="auto">
              <a:xfrm>
                <a:off x="1880085" y="4411850"/>
                <a:ext cx="384133" cy="3462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0" name="グループ化 252">
              <a:extLst>
                <a:ext uri="{FF2B5EF4-FFF2-40B4-BE49-F238E27FC236}">
                  <a16:creationId xmlns:a16="http://schemas.microsoft.com/office/drawing/2014/main" xmlns="" id="{E336611C-39A6-4770-847A-4D94FE705BC6}"/>
                </a:ext>
              </a:extLst>
            </p:cNvPr>
            <p:cNvGrpSpPr/>
            <p:nvPr/>
          </p:nvGrpSpPr>
          <p:grpSpPr>
            <a:xfrm>
              <a:off x="5759542" y="-759372"/>
              <a:ext cx="285656" cy="319639"/>
              <a:chOff x="3068744" y="4411850"/>
              <a:chExt cx="309461" cy="346276"/>
            </a:xfrm>
          </p:grpSpPr>
          <p:sp>
            <p:nvSpPr>
              <p:cNvPr id="51" name="涙形 58">
                <a:extLst>
                  <a:ext uri="{FF2B5EF4-FFF2-40B4-BE49-F238E27FC236}">
                    <a16:creationId xmlns:a16="http://schemas.microsoft.com/office/drawing/2014/main" xmlns="" id="{AAB8A506-4C2C-4909-B70A-1E9825E63BDC}"/>
                  </a:ext>
                </a:extLst>
              </p:cNvPr>
              <p:cNvSpPr/>
              <p:nvPr/>
            </p:nvSpPr>
            <p:spPr bwMode="auto">
              <a:xfrm rot="18900000">
                <a:off x="3079986" y="4437112"/>
                <a:ext cx="286976" cy="288031"/>
              </a:xfrm>
              <a:prstGeom prst="teardrop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923" b="1" dirty="0">
                    <a:solidFill>
                      <a:srgbClr val="0099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CC</a:t>
                </a:r>
                <a:endParaRPr lang="ja-JP" altLang="en-US" sz="923" b="1" dirty="0">
                  <a:solidFill>
                    <a:srgbClr val="0099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テキスト ボックス 72">
                <a:extLst>
                  <a:ext uri="{FF2B5EF4-FFF2-40B4-BE49-F238E27FC236}">
                    <a16:creationId xmlns:a16="http://schemas.microsoft.com/office/drawing/2014/main" xmlns="" id="{0DC78FEF-E6A7-431A-AA5F-17BBFD0052A9}"/>
                  </a:ext>
                </a:extLst>
              </p:cNvPr>
              <p:cNvSpPr txBox="1"/>
              <p:nvPr/>
            </p:nvSpPr>
            <p:spPr bwMode="auto">
              <a:xfrm>
                <a:off x="3068744" y="4411850"/>
                <a:ext cx="309461" cy="3462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altLang="ja-JP" sz="1477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ja-JP" altLang="en-US" sz="1477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aphicFrame>
        <p:nvGraphicFramePr>
          <p:cNvPr id="65" name="グラフ 67">
            <a:extLst>
              <a:ext uri="{FF2B5EF4-FFF2-40B4-BE49-F238E27FC236}">
                <a16:creationId xmlns:a16="http://schemas.microsoft.com/office/drawing/2014/main" xmlns="" id="{702292F2-8506-4641-9FDD-916F295466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1365591"/>
              </p:ext>
            </p:extLst>
          </p:nvPr>
        </p:nvGraphicFramePr>
        <p:xfrm>
          <a:off x="465823" y="3916762"/>
          <a:ext cx="3885938" cy="2637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6" name="グループ化 75">
            <a:extLst>
              <a:ext uri="{FF2B5EF4-FFF2-40B4-BE49-F238E27FC236}">
                <a16:creationId xmlns:a16="http://schemas.microsoft.com/office/drawing/2014/main" xmlns="" id="{8F574CBB-47E1-4F25-BEFE-CCCB1C59F60A}"/>
              </a:ext>
            </a:extLst>
          </p:cNvPr>
          <p:cNvGrpSpPr/>
          <p:nvPr/>
        </p:nvGrpSpPr>
        <p:grpSpPr>
          <a:xfrm>
            <a:off x="1903685" y="3916762"/>
            <a:ext cx="2172968" cy="2047710"/>
            <a:chOff x="1071163" y="908389"/>
            <a:chExt cx="2172968" cy="2047710"/>
          </a:xfrm>
        </p:grpSpPr>
        <p:sp>
          <p:nvSpPr>
            <p:cNvPr id="67" name="円/楕円 21">
              <a:extLst>
                <a:ext uri="{FF2B5EF4-FFF2-40B4-BE49-F238E27FC236}">
                  <a16:creationId xmlns:a16="http://schemas.microsoft.com/office/drawing/2014/main" xmlns="" id="{3F510616-6D90-4477-BFC8-BB827D3DFB07}"/>
                </a:ext>
              </a:extLst>
            </p:cNvPr>
            <p:cNvSpPr/>
            <p:nvPr/>
          </p:nvSpPr>
          <p:spPr>
            <a:xfrm>
              <a:off x="1645375" y="908389"/>
              <a:ext cx="182880" cy="18206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kumimoji="1" lang="ja-JP" alt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円/楕円 22">
              <a:extLst>
                <a:ext uri="{FF2B5EF4-FFF2-40B4-BE49-F238E27FC236}">
                  <a16:creationId xmlns:a16="http://schemas.microsoft.com/office/drawing/2014/main" xmlns="" id="{1869498D-8100-49AD-B933-9D12D283FB22}"/>
                </a:ext>
              </a:extLst>
            </p:cNvPr>
            <p:cNvSpPr/>
            <p:nvPr/>
          </p:nvSpPr>
          <p:spPr>
            <a:xfrm>
              <a:off x="1071163" y="1820026"/>
              <a:ext cx="182880" cy="18206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endParaRPr kumimoji="1" lang="ja-JP" alt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円/楕円 23">
              <a:extLst>
                <a:ext uri="{FF2B5EF4-FFF2-40B4-BE49-F238E27FC236}">
                  <a16:creationId xmlns:a16="http://schemas.microsoft.com/office/drawing/2014/main" xmlns="" id="{B778D862-E196-4C4B-BA61-900D05A7CE96}"/>
                </a:ext>
              </a:extLst>
            </p:cNvPr>
            <p:cNvSpPr/>
            <p:nvPr/>
          </p:nvSpPr>
          <p:spPr>
            <a:xfrm>
              <a:off x="1602167" y="2774030"/>
              <a:ext cx="182880" cy="182069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kumimoji="1" lang="ja-JP" alt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円/楕円 24">
              <a:extLst>
                <a:ext uri="{FF2B5EF4-FFF2-40B4-BE49-F238E27FC236}">
                  <a16:creationId xmlns:a16="http://schemas.microsoft.com/office/drawing/2014/main" xmlns="" id="{73BF1E32-5CD9-474B-8133-8F4A45C98638}"/>
                </a:ext>
              </a:extLst>
            </p:cNvPr>
            <p:cNvSpPr/>
            <p:nvPr/>
          </p:nvSpPr>
          <p:spPr>
            <a:xfrm>
              <a:off x="2547754" y="2774030"/>
              <a:ext cx="182880" cy="18206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kumimoji="1" lang="ja-JP" alt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円/楕円 25">
              <a:extLst>
                <a:ext uri="{FF2B5EF4-FFF2-40B4-BE49-F238E27FC236}">
                  <a16:creationId xmlns:a16="http://schemas.microsoft.com/office/drawing/2014/main" xmlns="" id="{41AFECFE-8290-4A15-A191-A31C386463DD}"/>
                </a:ext>
              </a:extLst>
            </p:cNvPr>
            <p:cNvSpPr/>
            <p:nvPr/>
          </p:nvSpPr>
          <p:spPr>
            <a:xfrm>
              <a:off x="3061251" y="2503242"/>
              <a:ext cx="182880" cy="182069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kumimoji="1" lang="ja-JP" alt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円/楕円 26">
              <a:extLst>
                <a:ext uri="{FF2B5EF4-FFF2-40B4-BE49-F238E27FC236}">
                  <a16:creationId xmlns:a16="http://schemas.microsoft.com/office/drawing/2014/main" xmlns="" id="{C0D65F4A-2A00-4308-BAE9-785C342CEC58}"/>
                </a:ext>
              </a:extLst>
            </p:cNvPr>
            <p:cNvSpPr/>
            <p:nvPr/>
          </p:nvSpPr>
          <p:spPr>
            <a:xfrm>
              <a:off x="2730634" y="1426024"/>
              <a:ext cx="182880" cy="18206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endParaRPr kumimoji="1" lang="ja-JP" alt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3" name="正方形/長方形 83">
            <a:extLst>
              <a:ext uri="{FF2B5EF4-FFF2-40B4-BE49-F238E27FC236}">
                <a16:creationId xmlns:a16="http://schemas.microsoft.com/office/drawing/2014/main" xmlns="" id="{01F8AFDE-D480-45E0-A950-539C62BB6CAE}"/>
              </a:ext>
            </a:extLst>
          </p:cNvPr>
          <p:cNvSpPr/>
          <p:nvPr/>
        </p:nvSpPr>
        <p:spPr>
          <a:xfrm>
            <a:off x="4487096" y="5235632"/>
            <a:ext cx="20192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LUS-170 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Ink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Set:		CMYK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Model:		UCJV300-160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Print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 	600x600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</a:t>
            </a:r>
            <a:r>
              <a:rPr lang="ja-JP" altLang="en-US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16P</a:t>
            </a: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Ink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Limit:	OFF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matching:	OFF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Material:	SPC-706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4" name="正方形/長方形 85">
            <a:extLst>
              <a:ext uri="{FF2B5EF4-FFF2-40B4-BE49-F238E27FC236}">
                <a16:creationId xmlns:a16="http://schemas.microsoft.com/office/drawing/2014/main" xmlns="" id="{86FFCE93-24F0-40EC-A7F3-7531F4F6E263}"/>
              </a:ext>
            </a:extLst>
          </p:cNvPr>
          <p:cNvSpPr/>
          <p:nvPr/>
        </p:nvSpPr>
        <p:spPr>
          <a:xfrm>
            <a:off x="6847104" y="5288661"/>
            <a:ext cx="244041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LUS-200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Ink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Set:		CMYK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Model: 		UCJV300-160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Print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Mode:	600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600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</a:t>
            </a:r>
            <a:r>
              <a:rPr lang="ja-JP" altLang="en-US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8P</a:t>
            </a: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Ink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Limit:	OFF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matching:	OFF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Material:	SPC-706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90856" y="3661962"/>
            <a:ext cx="3632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 LUS-200 is not suitable to print on tarpaulin and banner material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890061" y="4887357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 condition: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テキスト ボックス 54">
            <a:extLst>
              <a:ext uri="{FF2B5EF4-FFF2-40B4-BE49-F238E27FC236}">
                <a16:creationId xmlns:a16="http://schemas.microsoft.com/office/drawing/2014/main" xmlns="" id="{BEC94B3D-F132-4A1B-994E-A6C72B4DDB08}"/>
              </a:ext>
            </a:extLst>
          </p:cNvPr>
          <p:cNvSpPr txBox="1"/>
          <p:nvPr/>
        </p:nvSpPr>
        <p:spPr bwMode="auto">
          <a:xfrm>
            <a:off x="4026844" y="1600920"/>
            <a:ext cx="264611" cy="2518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ja-JP" sz="1477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</a:t>
            </a:r>
            <a:endParaRPr lang="ja-JP" altLang="en-US" sz="147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Outdoor durability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3" y="2594208"/>
            <a:ext cx="8773097" cy="3130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06" y="1347986"/>
            <a:ext cx="1095375" cy="121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006" y="1081094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Data</a:t>
            </a:r>
            <a:endParaRPr lang="nl-NL" b="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0381" y="1705412"/>
            <a:ext cx="15119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dirty="0" smtClean="0">
                <a:latin typeface="+mn-lt"/>
              </a:rPr>
              <a:t>RIP Software</a:t>
            </a:r>
          </a:p>
          <a:p>
            <a:pPr algn="l"/>
            <a:r>
              <a:rPr lang="en-US" sz="1000" b="0" dirty="0" smtClean="0">
                <a:latin typeface="+mn-lt"/>
              </a:rPr>
              <a:t>Mimaki: </a:t>
            </a:r>
            <a:r>
              <a:rPr lang="en-US" sz="1000" b="0" dirty="0" err="1" smtClean="0">
                <a:latin typeface="+mn-lt"/>
              </a:rPr>
              <a:t>RasterLink</a:t>
            </a:r>
            <a:r>
              <a:rPr lang="en-US" sz="1000" b="0" dirty="0" smtClean="0">
                <a:latin typeface="+mn-lt"/>
              </a:rPr>
              <a:t> 6 plus</a:t>
            </a:r>
          </a:p>
          <a:p>
            <a:pPr algn="l"/>
            <a:r>
              <a:rPr lang="en-US" sz="1000" b="0" dirty="0" smtClean="0">
                <a:latin typeface="+mn-lt"/>
              </a:rPr>
              <a:t>HP, Epson: ONYX</a:t>
            </a:r>
          </a:p>
          <a:p>
            <a:pPr algn="l"/>
            <a:r>
              <a:rPr lang="en-US" sz="1000" b="0" dirty="0" smtClean="0">
                <a:latin typeface="+mn-lt"/>
              </a:rPr>
              <a:t>Roland: </a:t>
            </a:r>
            <a:r>
              <a:rPr lang="en-US" sz="1000" b="0" dirty="0" err="1" smtClean="0">
                <a:latin typeface="+mn-lt"/>
              </a:rPr>
              <a:t>Versaworks</a:t>
            </a:r>
            <a:r>
              <a:rPr lang="en-US" sz="1000" b="0" dirty="0" smtClean="0">
                <a:latin typeface="+mn-lt"/>
              </a:rPr>
              <a:t> Dual</a:t>
            </a:r>
          </a:p>
          <a:p>
            <a:pPr algn="l"/>
            <a:r>
              <a:rPr lang="en-US" sz="1000" b="0" dirty="0" smtClean="0">
                <a:latin typeface="+mn-lt"/>
              </a:rPr>
              <a:t>Media: PWS-G(PVC)</a:t>
            </a:r>
            <a:endParaRPr lang="nl-NL" sz="1000" b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200" y="1397635"/>
            <a:ext cx="25808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 smtClean="0"/>
              <a:t>Test condition:</a:t>
            </a:r>
            <a:r>
              <a:rPr lang="en-US" sz="1000" b="0" dirty="0" smtClean="0"/>
              <a:t/>
            </a:r>
            <a:br>
              <a:rPr lang="en-US" sz="1000" b="0" dirty="0" smtClean="0"/>
            </a:br>
            <a:r>
              <a:rPr lang="en-US" sz="1000" b="0" dirty="0" smtClean="0"/>
              <a:t>Outdoor durability condition: ISO11341-1</a:t>
            </a:r>
          </a:p>
          <a:p>
            <a:pPr algn="l"/>
            <a:r>
              <a:rPr lang="en-US" sz="1000" b="0" dirty="0" smtClean="0"/>
              <a:t>Irradiation: 60 W/M</a:t>
            </a:r>
            <a:r>
              <a:rPr lang="en-US" sz="1000" b="0" baseline="30000" dirty="0" smtClean="0"/>
              <a:t>2</a:t>
            </a:r>
            <a:r>
              <a:rPr lang="en-US" sz="1000" b="0" dirty="0" smtClean="0"/>
              <a:t> consistently</a:t>
            </a:r>
            <a:endParaRPr lang="en-US" sz="1000" b="0" baseline="30000" dirty="0" smtClean="0"/>
          </a:p>
          <a:p>
            <a:pPr algn="l"/>
            <a:r>
              <a:rPr lang="en-US" sz="1000" b="0" dirty="0" smtClean="0"/>
              <a:t>Black panel temperature: 65</a:t>
            </a:r>
            <a:r>
              <a:rPr lang="en-US" sz="1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en-US" sz="1000" b="0" dirty="0" smtClean="0"/>
          </a:p>
          <a:p>
            <a:pPr algn="l"/>
            <a:r>
              <a:rPr lang="en-US" sz="1000" b="0" dirty="0" smtClean="0"/>
              <a:t>Examination tank temperature: 38</a:t>
            </a:r>
            <a:r>
              <a:rPr lang="en-US" sz="10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en-US" sz="1000" b="0" dirty="0" smtClean="0"/>
          </a:p>
          <a:p>
            <a:pPr algn="l"/>
            <a:r>
              <a:rPr lang="en-US" sz="1000" b="0" dirty="0" smtClean="0"/>
              <a:t>Relative humidity: -70%</a:t>
            </a:r>
          </a:p>
          <a:p>
            <a:pPr algn="l"/>
            <a:r>
              <a:rPr lang="en-US" sz="1000" b="0" dirty="0" smtClean="0"/>
              <a:t>Shower: 18 min every 2h</a:t>
            </a:r>
            <a:endParaRPr lang="nl-NL" sz="1000" b="0" dirty="0"/>
          </a:p>
        </p:txBody>
      </p:sp>
      <p:sp>
        <p:nvSpPr>
          <p:cNvPr id="12" name="Text Box 48"/>
          <p:cNvSpPr txBox="1">
            <a:spLocks noChangeArrowheads="1"/>
          </p:cNvSpPr>
          <p:nvPr/>
        </p:nvSpPr>
        <p:spPr bwMode="auto">
          <a:xfrm>
            <a:off x="255006" y="5539339"/>
            <a:ext cx="8167263" cy="900246"/>
          </a:xfrm>
          <a:prstGeom prst="rect">
            <a:avLst/>
          </a:prstGeom>
          <a:ln w="6350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GB" sz="1050" dirty="0"/>
              <a:t>The </a:t>
            </a:r>
            <a:r>
              <a:rPr lang="en-GB" sz="1050" dirty="0" smtClean="0"/>
              <a:t>durability of LUS-170 </a:t>
            </a:r>
            <a:r>
              <a:rPr lang="en-GB" sz="1050" dirty="0"/>
              <a:t>Yellow is slightly less because it is </a:t>
            </a:r>
            <a:r>
              <a:rPr lang="en-GB" sz="1050" dirty="0" smtClean="0"/>
              <a:t>nickel-free ink</a:t>
            </a:r>
            <a:endParaRPr lang="en-US" altLang="ja-JP" sz="1050" dirty="0" smtClean="0">
              <a:ea typeface="Calibri Regular" charset="0"/>
              <a:cs typeface="Calibri Regular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altLang="ja-JP" sz="1050" dirty="0" smtClean="0">
                <a:ea typeface="Calibri Regular" charset="0"/>
                <a:cs typeface="Calibri Regular" charset="0"/>
              </a:rPr>
              <a:t>The solvent resistance of LUS-170 is less because of its flexibility. Ink comes off by scratching with liquid, Ethanol 30%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ja-JP" sz="1050" dirty="0" smtClean="0">
                <a:ea typeface="Calibri Regular" charset="0"/>
                <a:cs typeface="Calibri Regular" charset="0"/>
              </a:rPr>
              <a:t>With the post processing by screen printing (solvent) varnish, LUS-170 ink layer may dissolve </a:t>
            </a:r>
            <a:r>
              <a:rPr lang="ja-JP" altLang="en-US" sz="1050" dirty="0" smtClean="0">
                <a:ea typeface="Calibri Regular" charset="0"/>
                <a:cs typeface="Calibri Regular" charset="0"/>
              </a:rPr>
              <a:t> </a:t>
            </a:r>
            <a:endParaRPr lang="en-US" altLang="ja-JP" sz="1050" dirty="0" smtClean="0">
              <a:ea typeface="Calibri Regular" charset="0"/>
              <a:cs typeface="Calibri Regular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altLang="ja-JP" sz="1050" dirty="0" smtClean="0">
                <a:ea typeface="Calibri Regular" charset="0"/>
                <a:cs typeface="Calibri Regular" charset="0"/>
              </a:rPr>
              <a:t>The use of solvent and adhesive agent on the material printed by LUS-170 is not recommended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ja-JP" sz="1050" dirty="0" smtClean="0">
                <a:ea typeface="Calibri Regular" charset="0"/>
                <a:cs typeface="Calibri Regular" charset="0"/>
              </a:rPr>
              <a:t>Please test beforehand applications which require solvent resistance</a:t>
            </a:r>
            <a:endParaRPr lang="en-US" altLang="ja-JP" sz="1050" dirty="0">
              <a:ea typeface="Calibri Regular" charset="0"/>
              <a:cs typeface="Calibri Regular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29250" y="6479302"/>
            <a:ext cx="3086100" cy="365125"/>
          </a:xfrm>
        </p:spPr>
        <p:txBody>
          <a:bodyPr/>
          <a:lstStyle/>
          <a:p>
            <a:r>
              <a:rPr lang="en-US" dirty="0" err="1" smtClean="0"/>
              <a:t>Mimaki</a:t>
            </a:r>
            <a:r>
              <a:rPr lang="en-US" dirty="0" smtClean="0"/>
              <a:t> Europe B.V.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4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Scratch resistance</a:t>
            </a:r>
            <a:endParaRPr lang="ja-JP" alt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0"/>
          </p:nvPr>
        </p:nvSpPr>
        <p:spPr>
          <a:xfrm>
            <a:off x="395288" y="1203960"/>
            <a:ext cx="7886700" cy="812530"/>
          </a:xfrm>
        </p:spPr>
        <p:txBody>
          <a:bodyPr/>
          <a:lstStyle/>
          <a:p>
            <a:r>
              <a:rPr lang="en-US" dirty="0" smtClean="0"/>
              <a:t>Superior scratch resistance compared to solvent or latex print technologies</a:t>
            </a:r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19380"/>
              </p:ext>
            </p:extLst>
          </p:nvPr>
        </p:nvGraphicFramePr>
        <p:xfrm>
          <a:off x="849088" y="2419709"/>
          <a:ext cx="6833505" cy="31211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66701">
                  <a:extLst>
                    <a:ext uri="{9D8B030D-6E8A-4147-A177-3AD203B41FA5}">
                      <a16:colId xmlns:a16="http://schemas.microsoft.com/office/drawing/2014/main" xmlns="" val="372424807"/>
                    </a:ext>
                  </a:extLst>
                </a:gridCol>
                <a:gridCol w="1366701">
                  <a:extLst>
                    <a:ext uri="{9D8B030D-6E8A-4147-A177-3AD203B41FA5}">
                      <a16:colId xmlns:a16="http://schemas.microsoft.com/office/drawing/2014/main" xmlns="" val="3597422940"/>
                    </a:ext>
                  </a:extLst>
                </a:gridCol>
                <a:gridCol w="1366701">
                  <a:extLst>
                    <a:ext uri="{9D8B030D-6E8A-4147-A177-3AD203B41FA5}">
                      <a16:colId xmlns:a16="http://schemas.microsoft.com/office/drawing/2014/main" xmlns="" val="2001210783"/>
                    </a:ext>
                  </a:extLst>
                </a:gridCol>
                <a:gridCol w="1366701">
                  <a:extLst>
                    <a:ext uri="{9D8B030D-6E8A-4147-A177-3AD203B41FA5}">
                      <a16:colId xmlns:a16="http://schemas.microsoft.com/office/drawing/2014/main" xmlns="" val="697177768"/>
                    </a:ext>
                  </a:extLst>
                </a:gridCol>
                <a:gridCol w="1366701">
                  <a:extLst>
                    <a:ext uri="{9D8B030D-6E8A-4147-A177-3AD203B41FA5}">
                      <a16:colId xmlns:a16="http://schemas.microsoft.com/office/drawing/2014/main" xmlns="" val="1986416936"/>
                    </a:ext>
                  </a:extLst>
                </a:gridCol>
              </a:tblGrid>
              <a:tr h="5470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Mimaki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LUS170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HP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HP</a:t>
                      </a:r>
                      <a:r>
                        <a:rPr kumimoji="1" lang="ja-JP" altLang="en-US" sz="1400" dirty="0"/>
                        <a:t> </a:t>
                      </a:r>
                      <a:r>
                        <a:rPr kumimoji="1" lang="en-US" altLang="ja-JP" sz="1400" dirty="0"/>
                        <a:t>831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Roland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TrueVIS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EPSON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GS3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8937098"/>
                  </a:ext>
                </a:extLst>
              </a:tr>
              <a:tr h="171979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652454"/>
                  </a:ext>
                </a:extLst>
              </a:tr>
              <a:tr h="854280">
                <a:tc>
                  <a:txBody>
                    <a:bodyPr/>
                    <a:lstStyle/>
                    <a:p>
                      <a:r>
                        <a:rPr kumimoji="1" lang="en-US" altLang="ja-JP" sz="1100" dirty="0"/>
                        <a:t>Scratch </a:t>
                      </a:r>
                      <a:r>
                        <a:rPr kumimoji="1" lang="en-US" altLang="ja-JP" sz="1100" dirty="0" smtClean="0"/>
                        <a:t>resistance </a:t>
                      </a:r>
                      <a:r>
                        <a:rPr kumimoji="1" lang="en-US" altLang="ja-JP" sz="1100" dirty="0"/>
                        <a:t>evaluation test</a:t>
                      </a:r>
                      <a:endParaRPr kumimoji="1" lang="ja-JP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Excellent</a:t>
                      </a:r>
                      <a:endParaRPr kumimoji="1" lang="en-US" altLang="ja-JP" sz="11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Acceptable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Acceptable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/>
                        <a:t>NG</a:t>
                      </a:r>
                      <a:endParaRPr kumimoji="1" lang="ja-JP" altLang="en-US" sz="11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52187025"/>
                  </a:ext>
                </a:extLst>
              </a:tr>
            </a:tbl>
          </a:graphicData>
        </a:graphic>
      </p:graphicFrame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42889" y="3378098"/>
            <a:ext cx="1591483" cy="83624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68123" y="3433459"/>
            <a:ext cx="1598399" cy="79300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52" t="20866" r="60629" b="20373"/>
          <a:stretch/>
        </p:blipFill>
        <p:spPr>
          <a:xfrm>
            <a:off x="2515794" y="3020811"/>
            <a:ext cx="855797" cy="15845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92" t="20588" r="42362" b="22226"/>
          <a:stretch/>
        </p:blipFill>
        <p:spPr>
          <a:xfrm>
            <a:off x="5203643" y="3054550"/>
            <a:ext cx="820290" cy="1550823"/>
          </a:xfrm>
          <a:prstGeom prst="rect">
            <a:avLst/>
          </a:prstGeom>
        </p:spPr>
      </p:pic>
      <p:sp>
        <p:nvSpPr>
          <p:cNvPr id="11" name="テキスト ボックス 16"/>
          <p:cNvSpPr txBox="1"/>
          <p:nvPr/>
        </p:nvSpPr>
        <p:spPr>
          <a:xfrm>
            <a:off x="789765" y="5616140"/>
            <a:ext cx="36165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ea typeface="Arial Unicode MS" panose="020B0604020202020204" pitchFamily="50" charset="-128"/>
                <a:cs typeface="Arial Unicode MS" panose="020B0604020202020204" pitchFamily="50" charset="-128"/>
              </a:rPr>
              <a:t>Test method:</a:t>
            </a:r>
            <a:endParaRPr lang="en-US" altLang="ja-JP" sz="900" dirty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lang="en-US" altLang="ja-JP" sz="900" dirty="0" smtClean="0"/>
              <a:t>Machine: 		Scratchiness tester  </a:t>
            </a:r>
            <a:r>
              <a:rPr lang="en-US" altLang="ja-JP" sz="900" dirty="0"/>
              <a:t>RT-300</a:t>
            </a:r>
          </a:p>
          <a:p>
            <a:r>
              <a:rPr lang="en-US" altLang="ja-JP" sz="900" dirty="0" smtClean="0"/>
              <a:t>Scratchiness </a:t>
            </a:r>
            <a:r>
              <a:rPr lang="en-US" altLang="ja-JP" sz="900" dirty="0"/>
              <a:t>Paper </a:t>
            </a:r>
            <a:r>
              <a:rPr lang="en-US" altLang="ja-JP" sz="900" dirty="0" smtClean="0"/>
              <a:t>:	Sand  </a:t>
            </a:r>
            <a:r>
              <a:rPr lang="en-US" altLang="ja-JP" sz="900" dirty="0"/>
              <a:t>Paper  #400</a:t>
            </a:r>
          </a:p>
          <a:p>
            <a:r>
              <a:rPr lang="en-US" altLang="ja-JP" sz="900" dirty="0" smtClean="0"/>
              <a:t>Scratching time:		10 front-back motion</a:t>
            </a:r>
          </a:p>
          <a:p>
            <a:r>
              <a:rPr lang="en-US" altLang="ja-JP" sz="900" dirty="0"/>
              <a:t>Media:			</a:t>
            </a:r>
            <a:r>
              <a:rPr lang="en-US" altLang="ja-JP" sz="900" dirty="0" err="1"/>
              <a:t>Hiraoka</a:t>
            </a:r>
            <a:r>
              <a:rPr lang="en-US" altLang="ja-JP" sz="900" dirty="0"/>
              <a:t> SJT-V200F (Banner)</a:t>
            </a:r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429250" y="6479302"/>
            <a:ext cx="3086100" cy="365125"/>
          </a:xfrm>
        </p:spPr>
        <p:txBody>
          <a:bodyPr/>
          <a:lstStyle/>
          <a:p>
            <a:r>
              <a:rPr lang="en-US" dirty="0" err="1" smtClean="0"/>
              <a:t>Mimaki</a:t>
            </a:r>
            <a:r>
              <a:rPr lang="en-US" dirty="0" smtClean="0"/>
              <a:t> Europe B.V.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Certificates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Mimaki Europe B.V.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8313" y="1125538"/>
            <a:ext cx="6620464" cy="47517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GREENGUARD Gold Certification for LED-UV inks</a:t>
            </a:r>
          </a:p>
          <a:p>
            <a:pPr lvl="1"/>
            <a:r>
              <a:rPr lang="en-US" sz="1800" dirty="0" err="1" smtClean="0"/>
              <a:t>Mimaki</a:t>
            </a:r>
            <a:r>
              <a:rPr lang="en-US" sz="1800" dirty="0" smtClean="0"/>
              <a:t> LED-UV ink LUS-170 is GREENGUARD GOLD certified.</a:t>
            </a:r>
          </a:p>
          <a:p>
            <a:pPr lvl="1"/>
            <a:r>
              <a:rPr lang="en-US" sz="1800" dirty="0" smtClean="0"/>
              <a:t>Products that are GREENGUARD GOLD certified meets the rigorous standards for low emission of volatile organic compounds (VOCs) and ensures that a product is acceptable for use in environments such as schools and healthcare facilities. </a:t>
            </a:r>
          </a:p>
          <a:p>
            <a:r>
              <a:rPr lang="en-US" sz="2000" b="1" dirty="0"/>
              <a:t>ICS Performance Guarantee</a:t>
            </a:r>
          </a:p>
          <a:p>
            <a:pPr lvl="1"/>
            <a:r>
              <a:rPr lang="en-US" sz="1800" dirty="0"/>
              <a:t>The ICS Performance Guarantee assures the performance of Avery films with a printing platforms when customers are working according to the relevant Avery Dennison Technical Bulletins associated with that product</a:t>
            </a:r>
          </a:p>
          <a:p>
            <a:pPr lvl="1"/>
            <a:endParaRPr lang="en-US" sz="1800" dirty="0" smtClean="0"/>
          </a:p>
          <a:p>
            <a:endParaRPr lang="en-US" sz="2200" dirty="0"/>
          </a:p>
        </p:txBody>
      </p:sp>
      <p:sp>
        <p:nvSpPr>
          <p:cNvPr id="5" name="object 12"/>
          <p:cNvSpPr/>
          <p:nvPr/>
        </p:nvSpPr>
        <p:spPr>
          <a:xfrm>
            <a:off x="7236959" y="1144619"/>
            <a:ext cx="1278391" cy="1728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kumimoji="0" sz="1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300" y="3406853"/>
            <a:ext cx="1823357" cy="10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b="1" cap="all" dirty="0" smtClean="0"/>
              <a:t>MIMAKI EUROPE B.V.</a:t>
            </a:r>
            <a:endParaRPr lang="en-US" sz="2800" b="1" cap="all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Picture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8" t="-143" r="45663" b="143"/>
          <a:stretch/>
        </p:blipFill>
        <p:spPr>
          <a:xfrm>
            <a:off x="6234475" y="625175"/>
            <a:ext cx="2438038" cy="5816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r="64941"/>
          <a:stretch/>
        </p:blipFill>
        <p:spPr>
          <a:xfrm>
            <a:off x="3800974" y="634613"/>
            <a:ext cx="2462005" cy="58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 history</a:t>
            </a:r>
            <a:endParaRPr lang="en-US" dirty="0"/>
          </a:p>
        </p:txBody>
      </p:sp>
      <p:graphicFrame>
        <p:nvGraphicFramePr>
          <p:cNvPr id="6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898119"/>
              </p:ext>
            </p:extLst>
          </p:nvPr>
        </p:nvGraphicFramePr>
        <p:xfrm>
          <a:off x="395536" y="1340768"/>
          <a:ext cx="8424936" cy="300169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80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78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187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774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/>
                        <a:t>Version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/>
                        <a:t>Date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/>
                        <a:t>Content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/>
                        <a:t>Drafter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5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u="none" strike="noStrike" dirty="0" smtClean="0"/>
                        <a:t>0.1EU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baseline="0" dirty="0" smtClean="0"/>
                        <a:t>30-11-2017</a:t>
                      </a: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baseline="0" dirty="0" smtClean="0"/>
                        <a:t>Draft</a:t>
                      </a: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u="none" strike="noStrike" kern="1200" dirty="0" smtClean="0"/>
                        <a:t>Product Management EMEA</a:t>
                      </a:r>
                      <a:endParaRPr lang="en-US" altLang="ja-JP" sz="1000" b="0" i="0" u="none" strike="noStrike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5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00" b="0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0.2EU</a:t>
                      </a:r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17-10-2018</a:t>
                      </a: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a:t>Draft</a:t>
                      </a: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u="none" strike="noStrike" kern="1200" dirty="0" smtClean="0"/>
                        <a:t>Product Management EMEA</a:t>
                      </a:r>
                      <a:endParaRPr lang="en-US" altLang="ja-JP" sz="1000" b="0" i="0" u="none" strike="noStrike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5992">
                <a:tc>
                  <a:txBody>
                    <a:bodyPr/>
                    <a:lstStyle/>
                    <a:p>
                      <a:pPr algn="ctr" rtl="0" fontAlgn="ctr"/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b="0" i="0" u="none" strike="noStrike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5992">
                <a:tc>
                  <a:txBody>
                    <a:bodyPr/>
                    <a:lstStyle/>
                    <a:p>
                      <a:pPr algn="ctr" rtl="0" fontAlgn="ctr"/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b="0" i="0" u="none" strike="noStrike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5992">
                <a:tc>
                  <a:txBody>
                    <a:bodyPr/>
                    <a:lstStyle/>
                    <a:p>
                      <a:pPr algn="ctr" rtl="0" fontAlgn="ctr"/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b="0" i="0" u="none" strike="noStrike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5992">
                <a:tc>
                  <a:txBody>
                    <a:bodyPr/>
                    <a:lstStyle/>
                    <a:p>
                      <a:pPr algn="ctr" rtl="0" fontAlgn="ctr"/>
                      <a:endParaRPr lang="en-US" altLang="ja-JP" sz="10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792" marR="8792" marT="8792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kern="12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メイリオ" panose="020B0604030504040204" pitchFamily="50" charset="-128"/>
                        <a:cs typeface="メイリオ" panose="020B0604030504040204" pitchFamily="50" charset="-128"/>
                      </a:endParaRPr>
                    </a:p>
                  </a:txBody>
                  <a:tcPr marL="99692" marR="8792" marT="8792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b="0" i="0" u="none" strike="noStrike" kern="12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9692" marR="8792" marT="8792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 rot="20411484">
            <a:off x="3033199" y="3947953"/>
            <a:ext cx="3568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400" b="0" dirty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Do </a:t>
            </a:r>
            <a:r>
              <a:rPr kumimoji="1" lang="en-US" altLang="ja-JP" sz="2400" b="0" dirty="0" smtClean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not </a:t>
            </a:r>
            <a:r>
              <a:rPr kumimoji="1" lang="en-US" altLang="ja-JP" sz="2400" b="0" dirty="0">
                <a:solidFill>
                  <a:srgbClr val="FF0000"/>
                </a:solidFill>
                <a:latin typeface="Calibri" panose="020F0502020204030204" pitchFamily="34" charset="0"/>
                <a:ea typeface="メイリオ" pitchFamily="50" charset="-128"/>
                <a:cs typeface="メイリオ" pitchFamily="50" charset="-128"/>
              </a:rPr>
              <a:t>disclose this page</a:t>
            </a:r>
            <a:endParaRPr kumimoji="1" lang="ja-JP" altLang="en-US" sz="2400" b="0" dirty="0">
              <a:solidFill>
                <a:prstClr val="black"/>
              </a:solidFill>
              <a:latin typeface="Calibri" panose="020F0502020204030204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Mimaki Europe B.V.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0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Page - with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6F56BD2-6E3C-4A7A-977E-BC3E19F5DDA2}" vid="{EC4F7C7E-B93B-4417-BF8B-0135E2759021}"/>
    </a:ext>
  </a:extLst>
</a:theme>
</file>

<file path=ppt/theme/theme2.xml><?xml version="1.0" encoding="utf-8"?>
<a:theme xmlns:a="http://schemas.openxmlformats.org/drawingml/2006/main" name="Topic Slide (Section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6F56BD2-6E3C-4A7A-977E-BC3E19F5DDA2}" vid="{7457687C-B141-43CE-860E-8BFBC11BF4F4}"/>
    </a:ext>
  </a:extLst>
</a:theme>
</file>

<file path=ppt/theme/theme3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6F56BD2-6E3C-4A7A-977E-BC3E19F5DDA2}" vid="{C35DDC25-E4E0-44EB-AEF9-99426ED1A028}"/>
    </a:ext>
  </a:extLst>
</a:theme>
</file>

<file path=ppt/theme/theme4.xml><?xml version="1.0" encoding="utf-8"?>
<a:theme xmlns:a="http://schemas.openxmlformats.org/drawingml/2006/main" name="Slides for Multiple Im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6F56BD2-6E3C-4A7A-977E-BC3E19F5DDA2}" vid="{37DC8058-6D66-41DE-BE27-ABD25550D35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q xmlns="12db6f9e-3c6f-4f7e-909b-9fcc028fbb5b" xsi:nil="true"/>
    <Document_x0020_type xmlns="5eb52e26-b8e2-4c36-99fc-f10de16729e4">Product Guide</Document_x0020_type>
    <Product_x0020_type xmlns="12db6f9e-3c6f-4f7e-909b-9fcc028fbb5b">Ink</Product_x0020_type>
    <Language xmlns="5eb52e26-b8e2-4c36-99fc-f10de16729e4">English</Language>
    <Item xmlns="5eb52e26-b8e2-4c36-99fc-f10de16729e4">
      <Value>LUS170</Value>
    </Item>
    <Product_x0020_group xmlns="12db6f9e-3c6f-4f7e-909b-9fcc028fbb5b">Sign Graphics</Product_x0020_group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5B38307DF1A4B8C714DB49D74DCCB" ma:contentTypeVersion="5" ma:contentTypeDescription="Create a new document." ma:contentTypeScope="" ma:versionID="264b8e7e14b327abb703e4929790de81">
  <xsd:schema xmlns:xsd="http://www.w3.org/2001/XMLSchema" xmlns:xs="http://www.w3.org/2001/XMLSchema" xmlns:p="http://schemas.microsoft.com/office/2006/metadata/properties" xmlns:ns2="5eb52e26-b8e2-4c36-99fc-f10de16729e4" xmlns:ns3="12db6f9e-3c6f-4f7e-909b-9fcc028fbb5b" targetNamespace="http://schemas.microsoft.com/office/2006/metadata/properties" ma:root="true" ma:fieldsID="49ef86b8c1f760794f3ae93a192bac01" ns2:_="" ns3:_="">
    <xsd:import namespace="5eb52e26-b8e2-4c36-99fc-f10de16729e4"/>
    <xsd:import namespace="12db6f9e-3c6f-4f7e-909b-9fcc028fbb5b"/>
    <xsd:element name="properties">
      <xsd:complexType>
        <xsd:sequence>
          <xsd:element name="documentManagement">
            <xsd:complexType>
              <xsd:all>
                <xsd:element ref="ns2:Document_x0020_type"/>
                <xsd:element ref="ns2:Language" minOccurs="0"/>
                <xsd:element ref="ns3:Product_x0020_type"/>
                <xsd:element ref="ns3:Product_x0020_group"/>
                <xsd:element ref="ns2:Item" minOccurs="0"/>
                <xsd:element ref="ns3:q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b52e26-b8e2-4c36-99fc-f10de16729e4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ma:displayName="Document type" ma:format="Dropdown" ma:internalName="Document_x0020_type">
      <xsd:simpleType>
        <xsd:restriction base="dms:Choice">
          <xsd:enumeration value="Product Guide"/>
          <xsd:enumeration value="Operation Guide"/>
          <xsd:enumeration value="Technical information"/>
          <xsd:enumeration value="Brochure"/>
          <xsd:enumeration value="Video"/>
        </xsd:restriction>
      </xsd:simpleType>
    </xsd:element>
    <xsd:element name="Language" ma:index="3" nillable="true" ma:displayName="Language" ma:format="Dropdown" ma:internalName="Language">
      <xsd:simpleType>
        <xsd:restriction base="dms:Choice">
          <xsd:enumeration value="English"/>
          <xsd:enumeration value="German"/>
          <xsd:enumeration value="French"/>
          <xsd:enumeration value="Italian"/>
          <xsd:enumeration value="Spanish"/>
          <xsd:enumeration value="Turkish"/>
          <xsd:enumeration value="Russian"/>
        </xsd:restriction>
      </xsd:simpleType>
    </xsd:element>
    <xsd:element name="Item" ma:index="6" nillable="true" ma:displayName="Item" ma:internalName="I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JV150/300 series"/>
                    <xsd:enumeration value="CJV150/300 series"/>
                    <xsd:enumeration value="UCJV150/300 series"/>
                    <xsd:enumeration value="UJV55-320"/>
                    <xsd:enumeration value="SWJ-320"/>
                    <xsd:enumeration value="SIJ-320"/>
                    <xsd:enumeration value="JV400-LX"/>
                    <xsd:enumeration value="JV400-SUV"/>
                    <xsd:enumeration value="JFX200"/>
                    <xsd:enumeration value="JFX500"/>
                    <xsd:enumeration value="UJF-MkII series"/>
                    <xsd:enumeration value="UJF-7151"/>
                    <xsd:enumeration value="3DUJ-553"/>
                    <xsd:enumeration value="TS30-1300"/>
                    <xsd:enumeration value="TS55-1800"/>
                    <xsd:enumeration value="TS300P-1800"/>
                    <xsd:enumeration value="TS500-1800"/>
                    <xsd:enumeration value="TS500P-3200"/>
                    <xsd:enumeration value="TX300P-1800"/>
                    <xsd:enumeration value="TX300P-1800B"/>
                    <xsd:enumeration value="TX500-1800B"/>
                    <xsd:enumeration value="TX500-1800DS"/>
                    <xsd:enumeration value="TX500P-3200DS"/>
                    <xsd:enumeration value="Tiger-1800B"/>
                    <xsd:enumeration value="CFL-605RT"/>
                    <xsd:enumeration value="CG-SRIII"/>
                    <xsd:enumeration value="CG-FXII"/>
                    <xsd:enumeration value="CF22-1225-RC-S"/>
                    <xsd:enumeration value="LA-160W"/>
                    <xsd:enumeration value="RasterLink 6"/>
                    <xsd:enumeration value="MPM-3"/>
                    <xsd:enumeration value="TxLink 3"/>
                    <xsd:enumeration value="SS21"/>
                    <xsd:enumeration value="BS3"/>
                    <xsd:enumeration value="BS4"/>
                    <xsd:enumeration value="CS100"/>
                    <xsd:enumeration value="CS200"/>
                    <xsd:enumeration value="LH100"/>
                    <xsd:enumeration value="MUH-100-Si"/>
                    <xsd:enumeration value="LUS120"/>
                    <xsd:enumeration value="LUS150"/>
                    <xsd:enumeration value="LUS170"/>
                    <xsd:enumeration value="LUS200"/>
                    <xsd:enumeration value="LUS350"/>
                    <xsd:enumeration value="Sb52"/>
                    <xsd:enumeration value="Sb53"/>
                    <xsd:enumeration value="Sb54"/>
                    <xsd:enumeration value="Sb300"/>
                    <xsd:enumeration value="Sb310"/>
                    <xsd:enumeration value="Sb320"/>
                    <xsd:enumeration value="Sb410"/>
                    <xsd:enumeration value="Sb411"/>
                    <xsd:enumeration value="Sb420"/>
                    <xsd:enumeration value="Sb500"/>
                    <xsd:enumeration value="Sb610"/>
                    <xsd:enumeration value="Rc400"/>
                    <xsd:enumeration value="Rc500"/>
                    <xsd:enumeration value="TP400"/>
                    <xsd:enumeration value="AC400"/>
                    <xsd:enumeration value="DD400"/>
                    <xsd:enumeration value="MLSb510"/>
                    <xsd:enumeration value="MLRc500"/>
                    <xsd:enumeration value="TR300-1850C"/>
                    <xsd:enumeration value="TR300-1850S"/>
                    <xsd:enumeration value="TR600-1850W"/>
                    <xsd:enumeration value="TR600-1850S"/>
                    <xsd:enumeration value="Discontinued"/>
                    <xsd:enumeration value="General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db6f9e-3c6f-4f7e-909b-9fcc028fbb5b" elementFormDefault="qualified">
    <xsd:import namespace="http://schemas.microsoft.com/office/2006/documentManagement/types"/>
    <xsd:import namespace="http://schemas.microsoft.com/office/infopath/2007/PartnerControls"/>
    <xsd:element name="Product_x0020_type" ma:index="4" ma:displayName="Product type" ma:format="Dropdown" ma:internalName="Product_x0020_type">
      <xsd:simpleType>
        <xsd:restriction base="dms:Choice">
          <xsd:enumeration value="Application"/>
          <xsd:enumeration value="Ink"/>
          <xsd:enumeration value="Machine"/>
          <xsd:enumeration value="Software"/>
        </xsd:restriction>
      </xsd:simpleType>
    </xsd:element>
    <xsd:element name="Product_x0020_group" ma:index="5" ma:displayName="Product group" ma:format="Dropdown" ma:internalName="Product_x0020_group">
      <xsd:simpleType>
        <xsd:restriction base="dms:Choice">
          <xsd:enumeration value="Industrial Products"/>
          <xsd:enumeration value="Sign Graphics"/>
          <xsd:enumeration value="Textile and Apparel"/>
          <xsd:enumeration value="3D"/>
          <xsd:enumeration value="General"/>
        </xsd:restriction>
      </xsd:simpleType>
    </xsd:element>
    <xsd:element name="q" ma:index="13" nillable="true" ma:displayName="q" ma:default="" ma:description="Column to hold the unique id of the combination of ECM metadata for an item in a library." ma:hidden="true" ma:indexed="true" ma:internalName="q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C52E0D-14AC-44F2-9E2A-CFB6C47FE575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2db6f9e-3c6f-4f7e-909b-9fcc028fbb5b"/>
    <ds:schemaRef ds:uri="http://schemas.microsoft.com/office/infopath/2007/PartnerControls"/>
    <ds:schemaRef ds:uri="5eb52e26-b8e2-4c36-99fc-f10de16729e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7A87CE2-197D-441A-9941-6FEEE60AA5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660F28-0E97-453C-912A-E0498C573C7C}"/>
</file>

<file path=docProps/app.xml><?xml version="1.0" encoding="utf-8"?>
<Properties xmlns="http://schemas.openxmlformats.org/officeDocument/2006/extended-properties" xmlns:vt="http://schemas.openxmlformats.org/officeDocument/2006/docPropsVTypes">
  <Template>Mimaki Presentation 2017</Template>
  <TotalTime>1829</TotalTime>
  <Words>604</Words>
  <Application>Microsoft Office PowerPoint</Application>
  <PresentationFormat>On-screen Show (4:3)</PresentationFormat>
  <Paragraphs>173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 Unicode MS</vt:lpstr>
      <vt:lpstr>游ゴシック</vt:lpstr>
      <vt:lpstr>游ゴシック Light</vt:lpstr>
      <vt:lpstr>Arial</vt:lpstr>
      <vt:lpstr>Calibri</vt:lpstr>
      <vt:lpstr>Calibri Light</vt:lpstr>
      <vt:lpstr>Calibri Regular</vt:lpstr>
      <vt:lpstr>メイリオ</vt:lpstr>
      <vt:lpstr>Meiryo UI</vt:lpstr>
      <vt:lpstr>Wingdings</vt:lpstr>
      <vt:lpstr>Title Page - with Image</vt:lpstr>
      <vt:lpstr>Topic Slide (Section)</vt:lpstr>
      <vt:lpstr>Content Slide</vt:lpstr>
      <vt:lpstr>Slides for Multiple Images</vt:lpstr>
      <vt:lpstr>PRODUCT GUIDE</vt:lpstr>
      <vt:lpstr>LUS-170 LED-UV ink</vt:lpstr>
      <vt:lpstr>Ink pack details</vt:lpstr>
      <vt:lpstr>LUS-170 LED-UV ink: Color Gamut</vt:lpstr>
      <vt:lpstr>Outdoor durability</vt:lpstr>
      <vt:lpstr>Scratch resistance</vt:lpstr>
      <vt:lpstr>Certificates</vt:lpstr>
      <vt:lpstr>Thank you</vt:lpstr>
      <vt:lpstr>Revision history</vt:lpstr>
    </vt:vector>
  </TitlesOfParts>
  <Company>Mimaki Europe B.V.</Company>
  <LinksUpToDate>false</LinksUpToDate>
  <SharedDoc>false</SharedDoc>
  <HyperlinkBase>www.mimakieurope.com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Guide LUS-170</dc:title>
  <dc:creator>Ivan Lesmana</dc:creator>
  <cp:lastModifiedBy>Mustafa Okanovic</cp:lastModifiedBy>
  <cp:revision>244</cp:revision>
  <cp:lastPrinted>2017-08-22T14:37:24Z</cp:lastPrinted>
  <dcterms:created xsi:type="dcterms:W3CDTF">2017-07-31T13:10:17Z</dcterms:created>
  <dcterms:modified xsi:type="dcterms:W3CDTF">2018-10-17T12:04:54Z</dcterms:modified>
  <cp:category>SG</cp:category>
  <cp:contentStatus>V1.0EU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0x010100DB25B38307DF1A4B8C714DB49D74DCCB</vt:lpwstr>
  </property>
</Properties>
</file>